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48" r:id="rId2"/>
    <p:sldMasterId id="2147483662" r:id="rId3"/>
  </p:sldMasterIdLst>
  <p:notesMasterIdLst>
    <p:notesMasterId r:id="rId10"/>
  </p:notesMasterIdLst>
  <p:sldIdLst>
    <p:sldId id="286" r:id="rId4"/>
    <p:sldId id="281" r:id="rId5"/>
    <p:sldId id="290" r:id="rId6"/>
    <p:sldId id="284" r:id="rId7"/>
    <p:sldId id="288" r:id="rId8"/>
    <p:sldId id="289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32"/>
    <a:srgbClr val="E3E4E3"/>
    <a:srgbClr val="BB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/>
    <p:restoredTop sz="94646"/>
  </p:normalViewPr>
  <p:slideViewPr>
    <p:cSldViewPr snapToGrid="0" snapToObjects="1">
      <p:cViewPr>
        <p:scale>
          <a:sx n="80" d="100"/>
          <a:sy n="80" d="100"/>
        </p:scale>
        <p:origin x="16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5029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0" cy="495029"/>
          </a:xfrm>
          <a:prstGeom prst="rect">
            <a:avLst/>
          </a:prstGeom>
        </p:spPr>
        <p:txBody>
          <a:bodyPr vert="horz" lIns="90725" tIns="45363" rIns="90725" bIns="45363" rtlCol="0"/>
          <a:lstStyle>
            <a:lvl1pPr algn="r">
              <a:defRPr sz="1200"/>
            </a:lvl1pPr>
          </a:lstStyle>
          <a:p>
            <a:fld id="{A296F6CC-4D6C-B545-B8C5-A05E49C3ED40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5" tIns="45363" rIns="90725" bIns="453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0725" tIns="45363" rIns="90725" bIns="4536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0" cy="495028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0" cy="495028"/>
          </a:xfrm>
          <a:prstGeom prst="rect">
            <a:avLst/>
          </a:prstGeom>
        </p:spPr>
        <p:txBody>
          <a:bodyPr vert="horz" lIns="90725" tIns="45363" rIns="90725" bIns="45363" rtlCol="0" anchor="b"/>
          <a:lstStyle>
            <a:lvl1pPr algn="r">
              <a:defRPr sz="1200"/>
            </a:lvl1pPr>
          </a:lstStyle>
          <a:p>
            <a:fld id="{C9C05A3A-BA78-1D4C-8BC9-50B14F219D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5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D6625-7A11-40D0-A576-2BFC788E81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8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Uhr enthält.&#10;&#10;Automatisch generierte Beschreibung">
            <a:extLst>
              <a:ext uri="{FF2B5EF4-FFF2-40B4-BE49-F238E27FC236}">
                <a16:creationId xmlns:a16="http://schemas.microsoft.com/office/drawing/2014/main" id="{7928727C-462F-461D-8F50-496804D50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8800370" cy="68573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B33D4A-3235-4685-875B-8FD426222A29}"/>
              </a:ext>
            </a:extLst>
          </p:cNvPr>
          <p:cNvSpPr/>
          <p:nvPr userDrawn="1"/>
        </p:nvSpPr>
        <p:spPr>
          <a:xfrm>
            <a:off x="3230190" y="4603670"/>
            <a:ext cx="6366816" cy="47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218476" y="5273838"/>
            <a:ext cx="1533003" cy="490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8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Uhr enthält.&#10;&#10;Automatisch generierte Beschreibung">
            <a:extLst>
              <a:ext uri="{FF2B5EF4-FFF2-40B4-BE49-F238E27FC236}">
                <a16:creationId xmlns:a16="http://schemas.microsoft.com/office/drawing/2014/main" id="{7928727C-462F-461D-8F50-496804D50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8800370" cy="685732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B33D4A-3235-4685-875B-8FD426222A29}"/>
              </a:ext>
            </a:extLst>
          </p:cNvPr>
          <p:cNvSpPr/>
          <p:nvPr userDrawn="1"/>
        </p:nvSpPr>
        <p:spPr>
          <a:xfrm>
            <a:off x="3230190" y="4603670"/>
            <a:ext cx="6366816" cy="47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63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3218476" y="5273838"/>
            <a:ext cx="1533003" cy="490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1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  <p:pic>
        <p:nvPicPr>
          <p:cNvPr id="15" name="Grafik 14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54" y="637847"/>
            <a:ext cx="2792585" cy="525146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07" y="5654750"/>
            <a:ext cx="2359795" cy="9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298677" y="5680050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350709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9" name="Grafik 8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56247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7860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11" name="Grafik 10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66044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6715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193323" cy="6442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de-AT" sz="24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Überschrift 1</a:t>
            </a:r>
            <a:endParaRPr lang="de-AT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031286"/>
            <a:ext cx="10799763" cy="5400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5604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8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AT" sz="10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1150458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613634" y="6389693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364645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205925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FA7637-68C7-7645-9D94-90065AEE8C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 descr="Ein Bild, das Licht enthält.&#10;&#10;Automatisch generierte Beschreibung">
            <a:extLst>
              <a:ext uri="{FF2B5EF4-FFF2-40B4-BE49-F238E27FC236}">
                <a16:creationId xmlns:a16="http://schemas.microsoft.com/office/drawing/2014/main" id="{88391A07-95F6-4DE7-B9F0-08C8FC06A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15" y="540154"/>
            <a:ext cx="2792585" cy="5251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8AF6B2-CB38-4C42-B25B-9EFBB0D2E4C8}"/>
              </a:ext>
            </a:extLst>
          </p:cNvPr>
          <p:cNvSpPr txBox="1"/>
          <p:nvPr userDrawn="1"/>
        </p:nvSpPr>
        <p:spPr>
          <a:xfrm rot="20800333">
            <a:off x="9561080" y="5748961"/>
            <a:ext cx="331671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#</a:t>
            </a:r>
            <a:r>
              <a:rPr kumimoji="0" lang="de-DE" sz="2539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 Safe Place to Fall" panose="02000000000000000000" pitchFamily="2" charset="0"/>
                <a:ea typeface="+mn-ea"/>
                <a:cs typeface="+mn-cs"/>
              </a:rPr>
              <a:t>petrolinmyveins</a:t>
            </a:r>
            <a:endParaRPr kumimoji="0" lang="de-AT" sz="2539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 Safe Place to Fall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Innovation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15681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560326"/>
            <a:ext cx="10800000" cy="4680000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8C34A6-6FD3-9446-B54B-2CA887B066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ier Fahrzeugbezeichnung eintragen" title="Fahrzeugbezeichnung"/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20000" y="1953157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6361819" y="1967786"/>
            <a:ext cx="5158181" cy="4183641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AT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16CDE3D-6523-FF48-BE35-55DEB8DC66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6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wic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13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1C6BE748-6097-C648-B473-1F8AFEE5A0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0781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5B6AD37-C918-B548-B309-60B5B8A9A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61482" y="4330090"/>
            <a:ext cx="3059113" cy="1855787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B341537-16BB-FF44-9941-62068D4121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Gewicht / </a:t>
            </a:r>
            <a:r>
              <a:rPr lang="de-DE" dirty="0" err="1"/>
              <a:t>weight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C8693EE7-D5F5-CD49-8DD5-4F5CE44D20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930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930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4184" y="1768714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2BFF007D-E396-A340-AC98-7AA5C845F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4184" y="4159870"/>
            <a:ext cx="3500053" cy="2121076"/>
          </a:xfrm>
          <a:prstGeom prst="rect">
            <a:avLst/>
          </a:prstGeom>
          <a:ln w="3175">
            <a:solidFill>
              <a:srgbClr val="E3E4E3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C9B9577-3F28-9E47-B417-2FABB23D46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Überschrift deutsch / Headline </a:t>
            </a:r>
            <a:r>
              <a:rPr lang="de-DE" dirty="0" err="1"/>
              <a:t>english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25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BB9B4B6E-7C56-F541-BBFB-6077F9BA23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96B86F5-73FF-4E4F-A52D-429172022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Leistungsdiagramm / </a:t>
            </a:r>
            <a:r>
              <a:rPr lang="de-DE" dirty="0" err="1"/>
              <a:t>Dyno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 im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2A9C2B7B-E388-FD48-8FF3-8151E0375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im Detail / Part </a:t>
            </a:r>
            <a:r>
              <a:rPr lang="de-DE" dirty="0" err="1"/>
              <a:t>numbers</a:t>
            </a:r>
            <a:r>
              <a:rPr lang="de-DE" dirty="0"/>
              <a:t> in </a:t>
            </a:r>
            <a:r>
              <a:rPr lang="de-DE" dirty="0" err="1"/>
              <a:t>detail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kel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Hier Fahrzeugbezeichnung eintragen" title="Fahrzeugbezeichnung">
            <a:extLst>
              <a:ext uri="{FF2B5EF4-FFF2-40B4-BE49-F238E27FC236}">
                <a16:creationId xmlns:a16="http://schemas.microsoft.com/office/drawing/2014/main" id="{06F30AC9-EC33-D746-AFB7-78696AC128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0"/>
            <a:ext cx="8820000" cy="684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Fahrzeugbezeichnung</a:t>
            </a:r>
            <a:endParaRPr lang="en-US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17C16DBF-DEE0-D142-A5EF-C444217849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900000"/>
            <a:ext cx="10799763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de-DE" dirty="0"/>
              <a:t>Artikelnummern / Part </a:t>
            </a:r>
            <a:r>
              <a:rPr lang="de-DE" dirty="0" err="1"/>
              <a:t>numbers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05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hyperlink" Target="mailto:office@remus.at" TargetMode="Externa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60B2FCC-B7B1-A74D-A63B-8738DA20FE6C}"/>
              </a:ext>
            </a:extLst>
          </p:cNvPr>
          <p:cNvSpPr/>
          <p:nvPr userDrawn="1"/>
        </p:nvSpPr>
        <p:spPr>
          <a:xfrm>
            <a:off x="182880" y="0"/>
            <a:ext cx="12009120" cy="6858000"/>
          </a:xfrm>
          <a:prstGeom prst="rec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4AE7-E837-0B4C-AC2A-3E2E3299D794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Daten 8">
            <a:extLst>
              <a:ext uri="{FF2B5EF4-FFF2-40B4-BE49-F238E27FC236}">
                <a16:creationId xmlns:a16="http://schemas.microsoft.com/office/drawing/2014/main" id="{F2553C0E-748C-5844-BB47-21B40E95886F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F2DE2F-9A23-7D4A-ACF9-10FF0E4C8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0930" y="189697"/>
            <a:ext cx="1888958" cy="5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n 37">
            <a:extLst>
              <a:ext uri="{FF2B5EF4-FFF2-40B4-BE49-F238E27FC236}">
                <a16:creationId xmlns:a16="http://schemas.microsoft.com/office/drawing/2014/main" id="{19C354D2-9F54-0245-A7F8-38F158D990C8}"/>
              </a:ext>
            </a:extLst>
          </p:cNvPr>
          <p:cNvSpPr/>
          <p:nvPr userDrawn="1"/>
        </p:nvSpPr>
        <p:spPr>
          <a:xfrm>
            <a:off x="9152786" y="1"/>
            <a:ext cx="1538830" cy="72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E0E9CB57-6DB8-614D-BAEC-ECF66D83597E}"/>
              </a:ext>
            </a:extLst>
          </p:cNvPr>
          <p:cNvCxnSpPr/>
          <p:nvPr userDrawn="1"/>
        </p:nvCxnSpPr>
        <p:spPr>
          <a:xfrm>
            <a:off x="360000" y="720000"/>
            <a:ext cx="118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n 39">
            <a:extLst>
              <a:ext uri="{FF2B5EF4-FFF2-40B4-BE49-F238E27FC236}">
                <a16:creationId xmlns:a16="http://schemas.microsoft.com/office/drawing/2014/main" id="{E7073266-52FE-4A4E-ACE7-80303CEFE53B}"/>
              </a:ext>
            </a:extLst>
          </p:cNvPr>
          <p:cNvSpPr>
            <a:spLocks noChangeAspect="1"/>
          </p:cNvSpPr>
          <p:nvPr userDrawn="1"/>
        </p:nvSpPr>
        <p:spPr>
          <a:xfrm>
            <a:off x="3131435" y="6498000"/>
            <a:ext cx="769414" cy="360000"/>
          </a:xfrm>
          <a:prstGeom prst="flowChartInputOutput">
            <a:avLst/>
          </a:prstGeom>
          <a:solidFill>
            <a:srgbClr val="E3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7984072-9480-F646-8A3B-15662982C871}"/>
              </a:ext>
            </a:extLst>
          </p:cNvPr>
          <p:cNvSpPr txBox="1"/>
          <p:nvPr userDrawn="1"/>
        </p:nvSpPr>
        <p:spPr>
          <a:xfrm>
            <a:off x="3982915" y="6498000"/>
            <a:ext cx="8082737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REMUS Innovation GmbH, Ruhmannstraße 11, 8570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Voitsberg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Austria, </a:t>
            </a:r>
            <a:r>
              <a:rPr lang="de-DE" sz="1100" b="0" i="0" dirty="0">
                <a:solidFill>
                  <a:srgbClr val="DA323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office@remus.at</a:t>
            </a:r>
            <a:r>
              <a:rPr lang="de-DE" sz="11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1100" b="0" i="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www.remus.eu</a:t>
            </a:r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66F851E-AD65-AB42-A50F-70EA94A81782}"/>
              </a:ext>
            </a:extLst>
          </p:cNvPr>
          <p:cNvSpPr txBox="1"/>
          <p:nvPr userDrawn="1"/>
        </p:nvSpPr>
        <p:spPr>
          <a:xfrm>
            <a:off x="360000" y="6497515"/>
            <a:ext cx="3068516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e-DE" sz="1100" b="0" i="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5" name="Gerade Verbindung 44">
            <a:extLst>
              <a:ext uri="{FF2B5EF4-FFF2-40B4-BE49-F238E27FC236}">
                <a16:creationId xmlns:a16="http://schemas.microsoft.com/office/drawing/2014/main" id="{6E13E548-60E7-B143-837B-817977C09080}"/>
              </a:ext>
            </a:extLst>
          </p:cNvPr>
          <p:cNvCxnSpPr>
            <a:cxnSpLocks/>
          </p:cNvCxnSpPr>
          <p:nvPr userDrawn="1"/>
        </p:nvCxnSpPr>
        <p:spPr>
          <a:xfrm>
            <a:off x="360000" y="6498000"/>
            <a:ext cx="35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6C4BC525-53EE-4342-989E-35B8968A92DF}"/>
              </a:ext>
            </a:extLst>
          </p:cNvPr>
          <p:cNvCxnSpPr/>
          <p:nvPr userDrawn="1"/>
        </p:nvCxnSpPr>
        <p:spPr>
          <a:xfrm>
            <a:off x="3132000" y="6858485"/>
            <a:ext cx="9072000" cy="0"/>
          </a:xfrm>
          <a:prstGeom prst="line">
            <a:avLst/>
          </a:prstGeom>
          <a:ln w="15875">
            <a:solidFill>
              <a:srgbClr val="DA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">
            <a:extLst>
              <a:ext uri="{FF2B5EF4-FFF2-40B4-BE49-F238E27FC236}">
                <a16:creationId xmlns:a16="http://schemas.microsoft.com/office/drawing/2014/main" id="{B783860C-E638-A54F-A24B-74C12A37CB7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DA3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DA2CB0-1ABC-7C49-B637-24F07FC84FF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236866" y="231808"/>
            <a:ext cx="1888958" cy="506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8" r:id="rId5"/>
    <p:sldLayoutId id="2147483651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Font typeface="Wingdings" pitchFamily="2" charset="2"/>
        <a:buChar char="§"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71689" y="6431302"/>
            <a:ext cx="6168005" cy="3530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REMUS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nnovation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GmbH, Ruhmannstraße 11, 8570 </a:t>
            </a:r>
            <a:r>
              <a:rPr kumimoji="0" lang="de-A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Voitsberg</a:t>
            </a: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Austria, office@remus.at, www.remus.at</a:t>
            </a:r>
          </a:p>
        </p:txBody>
      </p:sp>
    </p:spTree>
    <p:extLst>
      <p:ext uri="{BB962C8B-B14F-4D97-AF65-F5344CB8AC3E}">
        <p14:creationId xmlns:p14="http://schemas.microsoft.com/office/powerpoint/2010/main" val="26319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4091" y="4663440"/>
            <a:ext cx="615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1" dirty="0">
                <a:solidFill>
                  <a:prstClr val="white"/>
                </a:solidFill>
                <a:latin typeface="Calibri" panose="020F0502020204030204"/>
              </a:rPr>
              <a:t>BMW C 400 X/ C 400 GT MY19-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44091" y="5355771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="1" noProof="0" dirty="0">
                <a:solidFill>
                  <a:prstClr val="white"/>
                </a:solidFill>
                <a:latin typeface="Calibri" panose="020F0502020204030204"/>
              </a:rPr>
              <a:t>05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31273" y="210020"/>
            <a:ext cx="407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err="1">
                <a:solidFill>
                  <a:schemeClr val="bg1"/>
                </a:solidFill>
                <a:latin typeface="Calibri" panose="020F0502020204030204"/>
              </a:rPr>
              <a:t>Kundinformation</a:t>
            </a:r>
            <a:r>
              <a:rPr lang="de-AT" sz="1600" b="1" dirty="0">
                <a:solidFill>
                  <a:schemeClr val="bg1"/>
                </a:solidFill>
                <a:latin typeface="Calibri" panose="020F0502020204030204"/>
              </a:rPr>
              <a:t> / </a:t>
            </a:r>
            <a:r>
              <a:rPr lang="de-AT" sz="1600" b="1" dirty="0" err="1">
                <a:solidFill>
                  <a:schemeClr val="bg1"/>
                </a:solidFill>
                <a:latin typeface="Calibri" panose="020F0502020204030204"/>
              </a:rPr>
              <a:t>customer</a:t>
            </a:r>
            <a:r>
              <a:rPr lang="de-AT" sz="1600" dirty="0">
                <a:solidFill>
                  <a:schemeClr val="bg1"/>
                </a:solidFill>
              </a:rPr>
              <a:t> </a:t>
            </a:r>
            <a:r>
              <a:rPr lang="de-AT" sz="1600" b="1" dirty="0" err="1">
                <a:solidFill>
                  <a:schemeClr val="bg1"/>
                </a:solidFill>
                <a:latin typeface="Calibri" panose="020F0502020204030204"/>
              </a:rPr>
              <a:t>information</a:t>
            </a:r>
            <a:endParaRPr lang="de-AT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1843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C 400 X/ C 400 GT MY19-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REMUS RS Edelstahl schwarz, </a:t>
            </a:r>
            <a:r>
              <a:rPr lang="de-DE" dirty="0" err="1">
                <a:solidFill>
                  <a:schemeClr val="tx1"/>
                </a:solidFill>
              </a:rPr>
              <a:t>Endkappe</a:t>
            </a:r>
            <a:r>
              <a:rPr lang="de-DE" dirty="0">
                <a:solidFill>
                  <a:schemeClr val="tx1"/>
                </a:solidFill>
              </a:rPr>
              <a:t>: Aluminium </a:t>
            </a:r>
            <a:r>
              <a:rPr lang="de-DE" dirty="0" err="1">
                <a:solidFill>
                  <a:schemeClr val="tx1"/>
                </a:solidFill>
              </a:rPr>
              <a:t>silber</a:t>
            </a:r>
            <a:r>
              <a:rPr lang="de-DE" dirty="0">
                <a:solidFill>
                  <a:schemeClr val="tx1"/>
                </a:solidFill>
              </a:rPr>
              <a:t> / REMUS RS </a:t>
            </a:r>
            <a:r>
              <a:rPr lang="de-DE" dirty="0" err="1">
                <a:solidFill>
                  <a:schemeClr val="tx1"/>
                </a:solidFill>
              </a:rPr>
              <a:t>stainless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steel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black</a:t>
            </a:r>
            <a:r>
              <a:rPr lang="de-DE" dirty="0">
                <a:solidFill>
                  <a:schemeClr val="tx1"/>
                </a:solidFill>
              </a:rPr>
              <a:t>, end </a:t>
            </a:r>
            <a:r>
              <a:rPr lang="de-DE" dirty="0" err="1">
                <a:solidFill>
                  <a:schemeClr val="tx1"/>
                </a:solidFill>
              </a:rPr>
              <a:t>cap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aluminium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silver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6" y="1588633"/>
            <a:ext cx="8320267" cy="46815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98" y="1656000"/>
            <a:ext cx="3754681" cy="21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5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C 400 X/ C 400 GT MY19-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REMUS RS Edelstahl schwarz, </a:t>
            </a:r>
            <a:r>
              <a:rPr lang="de-DE" dirty="0" err="1">
                <a:solidFill>
                  <a:schemeClr val="tx1"/>
                </a:solidFill>
              </a:rPr>
              <a:t>Endkappe</a:t>
            </a:r>
            <a:r>
              <a:rPr lang="de-DE" dirty="0">
                <a:solidFill>
                  <a:schemeClr val="tx1"/>
                </a:solidFill>
              </a:rPr>
              <a:t>: Aluminium schwarz / REMUS RS </a:t>
            </a:r>
            <a:r>
              <a:rPr lang="de-DE" dirty="0" err="1">
                <a:solidFill>
                  <a:schemeClr val="tx1"/>
                </a:solidFill>
              </a:rPr>
              <a:t>stainless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steel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black</a:t>
            </a:r>
            <a:r>
              <a:rPr lang="de-DE" dirty="0">
                <a:solidFill>
                  <a:schemeClr val="tx1"/>
                </a:solidFill>
              </a:rPr>
              <a:t>, end </a:t>
            </a:r>
            <a:r>
              <a:rPr lang="de-DE" dirty="0" err="1">
                <a:solidFill>
                  <a:schemeClr val="tx1"/>
                </a:solidFill>
              </a:rPr>
              <a:t>cap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aluminium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black</a:t>
            </a:r>
            <a:endParaRPr lang="de-DE" dirty="0"/>
          </a:p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7" y="1851480"/>
            <a:ext cx="8004028" cy="4503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730" y="1767660"/>
            <a:ext cx="3671033" cy="2065567"/>
          </a:xfrm>
          <a:prstGeom prst="rect">
            <a:avLst/>
          </a:prstGeom>
        </p:spPr>
      </p:pic>
      <p:sp>
        <p:nvSpPr>
          <p:cNvPr id="6" name="Diagonal liegende Ecken des Rechtecks abrunden 5"/>
          <p:cNvSpPr/>
          <p:nvPr/>
        </p:nvSpPr>
        <p:spPr>
          <a:xfrm>
            <a:off x="8875837" y="4481732"/>
            <a:ext cx="2434001" cy="1589499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8957337" y="4592536"/>
            <a:ext cx="235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Gewicht / 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weight</a:t>
            </a:r>
            <a:r>
              <a:rPr lang="de-AT" dirty="0"/>
              <a:t>: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69339"/>
              </p:ext>
            </p:extLst>
          </p:nvPr>
        </p:nvGraphicFramePr>
        <p:xfrm>
          <a:off x="9005873" y="5192353"/>
          <a:ext cx="2356216" cy="6483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966">
                  <a:extLst>
                    <a:ext uri="{9D8B030D-6E8A-4147-A177-3AD203B41FA5}">
                      <a16:colId xmlns:a16="http://schemas.microsoft.com/office/drawing/2014/main" val="2368624662"/>
                    </a:ext>
                  </a:extLst>
                </a:gridCol>
                <a:gridCol w="1140250">
                  <a:extLst>
                    <a:ext uri="{9D8B030D-6E8A-4147-A177-3AD203B41FA5}">
                      <a16:colId xmlns:a16="http://schemas.microsoft.com/office/drawing/2014/main" val="2834289464"/>
                    </a:ext>
                  </a:extLst>
                </a:gridCol>
              </a:tblGrid>
              <a:tr h="308512">
                <a:tc>
                  <a:txBody>
                    <a:bodyPr/>
                    <a:lstStyle/>
                    <a:p>
                      <a:pPr marL="0" indent="0" algn="l" defTabSz="457200" rtl="0" eaLnBrk="1" fontAlgn="b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de-AT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Serie / stock: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fontAlgn="b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de-AT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REMUS RS: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5933968"/>
                  </a:ext>
                </a:extLst>
              </a:tr>
              <a:tr h="339880">
                <a:tc>
                  <a:txBody>
                    <a:bodyPr/>
                    <a:lstStyle/>
                    <a:p>
                      <a:pPr marL="0" indent="0" algn="l" defTabSz="457200" rtl="0" eaLnBrk="1" fontAlgn="b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de-AT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6,32 kg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l" defTabSz="457200" rtl="0" eaLnBrk="1" fontAlgn="b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de-AT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4,70 kg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068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80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gonal liegende Ecken des Rechtecks abrunden 14"/>
          <p:cNvSpPr/>
          <p:nvPr/>
        </p:nvSpPr>
        <p:spPr>
          <a:xfrm>
            <a:off x="9158547" y="1348755"/>
            <a:ext cx="1852630" cy="1689105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Diagonal liegende Ecken des Rechtecks abrunden 15"/>
          <p:cNvSpPr/>
          <p:nvPr/>
        </p:nvSpPr>
        <p:spPr>
          <a:xfrm>
            <a:off x="9158547" y="3873957"/>
            <a:ext cx="1928809" cy="16469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C 400 X/ C 400 GT MY19-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Leistungsdiagramm – Slip-On REMUS RS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Dynochart</a:t>
            </a:r>
            <a:r>
              <a:rPr lang="de-AT" dirty="0">
                <a:solidFill>
                  <a:schemeClr val="tx1"/>
                </a:solidFill>
              </a:rPr>
              <a:t>– Slip-On REMUS RS</a:t>
            </a:r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9140101" y="2303971"/>
            <a:ext cx="2080893" cy="10520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sz="1600" dirty="0"/>
              <a:t>+ 1,9 </a:t>
            </a:r>
            <a:r>
              <a:rPr lang="de-AT" sz="1600" dirty="0" err="1"/>
              <a:t>hp</a:t>
            </a:r>
            <a:r>
              <a:rPr lang="de-AT" sz="1600" dirty="0"/>
              <a:t> at 34 km/h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C79A557-6EF7-904A-B0EF-A394E1455E0E}"/>
              </a:ext>
            </a:extLst>
          </p:cNvPr>
          <p:cNvSpPr txBox="1">
            <a:spLocks/>
          </p:cNvSpPr>
          <p:nvPr/>
        </p:nvSpPr>
        <p:spPr>
          <a:xfrm>
            <a:off x="9255924" y="4848370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sz="1600" dirty="0"/>
              <a:t>+ 4,3 </a:t>
            </a:r>
            <a:r>
              <a:rPr lang="de-AT" sz="1600" dirty="0" err="1"/>
              <a:t>hp</a:t>
            </a:r>
            <a:r>
              <a:rPr lang="de-AT" sz="1600" dirty="0"/>
              <a:t> at 34km/h</a:t>
            </a:r>
          </a:p>
        </p:txBody>
      </p:sp>
      <p:sp>
        <p:nvSpPr>
          <p:cNvPr id="18" name="Textplatzhalter 3"/>
          <p:cNvSpPr txBox="1">
            <a:spLocks/>
          </p:cNvSpPr>
          <p:nvPr/>
        </p:nvSpPr>
        <p:spPr>
          <a:xfrm>
            <a:off x="9179747" y="1463656"/>
            <a:ext cx="2379662" cy="12079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dirty="0"/>
              <a:t>FACTORY FACTS: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/>
              <a:t>inkl. EG-Genehmigung/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/>
              <a:t>incl. </a:t>
            </a:r>
            <a:r>
              <a:rPr lang="de-AT" sz="1050" dirty="0" err="1"/>
              <a:t>homologation</a:t>
            </a:r>
            <a:endParaRPr lang="de-AT" sz="1050" dirty="0"/>
          </a:p>
        </p:txBody>
      </p:sp>
      <p:sp>
        <p:nvSpPr>
          <p:cNvPr id="19" name="Textplatzhalter 3"/>
          <p:cNvSpPr txBox="1">
            <a:spLocks/>
          </p:cNvSpPr>
          <p:nvPr/>
        </p:nvSpPr>
        <p:spPr>
          <a:xfrm>
            <a:off x="9255924" y="3984399"/>
            <a:ext cx="2258828" cy="11286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AT" dirty="0"/>
              <a:t>FACTORY FACTS: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 err="1">
                <a:solidFill>
                  <a:schemeClr val="tx1"/>
                </a:solidFill>
              </a:rPr>
              <a:t>Race</a:t>
            </a:r>
            <a:r>
              <a:rPr lang="de-AT" sz="1050" dirty="0">
                <a:solidFill>
                  <a:schemeClr val="tx1"/>
                </a:solidFill>
              </a:rPr>
              <a:t> </a:t>
            </a:r>
            <a:r>
              <a:rPr lang="de-AT" sz="1050" dirty="0" err="1">
                <a:solidFill>
                  <a:schemeClr val="tx1"/>
                </a:solidFill>
              </a:rPr>
              <a:t>system</a:t>
            </a:r>
            <a:r>
              <a:rPr lang="de-AT" sz="1050" dirty="0">
                <a:solidFill>
                  <a:schemeClr val="tx1"/>
                </a:solidFill>
              </a:rPr>
              <a:t> </a:t>
            </a:r>
            <a:r>
              <a:rPr lang="de-AT" sz="1050" dirty="0" err="1">
                <a:solidFill>
                  <a:schemeClr val="tx1"/>
                </a:solidFill>
              </a:rPr>
              <a:t>without</a:t>
            </a:r>
            <a:r>
              <a:rPr lang="de-AT" sz="105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de-AT" sz="1050" dirty="0" err="1">
                <a:solidFill>
                  <a:schemeClr val="tx1"/>
                </a:solidFill>
              </a:rPr>
              <a:t>sound</a:t>
            </a:r>
            <a:r>
              <a:rPr lang="de-AT" sz="1050" dirty="0">
                <a:solidFill>
                  <a:schemeClr val="tx1"/>
                </a:solidFill>
              </a:rPr>
              <a:t> </a:t>
            </a:r>
            <a:r>
              <a:rPr lang="de-AT" sz="1050" dirty="0" err="1">
                <a:solidFill>
                  <a:schemeClr val="tx1"/>
                </a:solidFill>
              </a:rPr>
              <a:t>insert</a:t>
            </a:r>
            <a:endParaRPr lang="de-AT" sz="105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352007"/>
            <a:ext cx="7940350" cy="49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1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C 400 X/ C 400 GT MY19-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20000" y="808560"/>
            <a:ext cx="10799763" cy="54000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Artikelnummern/ </a:t>
            </a:r>
            <a:r>
              <a:rPr lang="de-AT" dirty="0" err="1">
                <a:solidFill>
                  <a:schemeClr val="tx1"/>
                </a:solidFill>
              </a:rPr>
              <a:t>part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numbers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1" y="1169228"/>
            <a:ext cx="11338192" cy="52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BMW C 400 X/ C 400 GT MY19-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Artikelnummern/ </a:t>
            </a:r>
            <a:r>
              <a:rPr lang="de-AT" dirty="0" err="1">
                <a:solidFill>
                  <a:schemeClr val="tx1"/>
                </a:solidFill>
              </a:rPr>
              <a:t>part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numbers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76972"/>
              </p:ext>
            </p:extLst>
          </p:nvPr>
        </p:nvGraphicFramePr>
        <p:xfrm>
          <a:off x="460375" y="1816100"/>
          <a:ext cx="11364913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3" imgW="11858626" imgH="1647805" progId="Excel.Sheet.12">
                  <p:embed/>
                </p:oleObj>
              </mc:Choice>
              <mc:Fallback>
                <p:oleObj name="Worksheet" r:id="rId3" imgW="11858626" imgH="16478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375" y="1816100"/>
                        <a:ext cx="11364913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620488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Fetzen</Template>
  <TotalTime>0</TotalTime>
  <Words>164</Words>
  <Application>Microsoft Office PowerPoint</Application>
  <PresentationFormat>Breitbild</PresentationFormat>
  <Paragraphs>27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 Safe Place to Fall</vt:lpstr>
      <vt:lpstr>Arial</vt:lpstr>
      <vt:lpstr>Calibri</vt:lpstr>
      <vt:lpstr>Calibri Light</vt:lpstr>
      <vt:lpstr>Century Gothic</vt:lpstr>
      <vt:lpstr>Wingdings</vt:lpstr>
      <vt:lpstr>Wingdings 3</vt:lpstr>
      <vt:lpstr>Deckblatt</vt:lpstr>
      <vt:lpstr>Fetzen</vt:lpstr>
      <vt:lpstr>Office</vt:lpstr>
      <vt:lpstr>Microsoft Excel-Arbeitsblatt</vt:lpstr>
      <vt:lpstr>PowerPoint-Präsentation</vt:lpstr>
      <vt:lpstr>BMW C 400 X/ C 400 GT MY19-</vt:lpstr>
      <vt:lpstr>BMW C 400 X/ C 400 GT MY19-</vt:lpstr>
      <vt:lpstr>BMW C 400 X/ C 400 GT MY19-</vt:lpstr>
      <vt:lpstr>BMW C 400 X/ C 400 GT MY19-</vt:lpstr>
      <vt:lpstr>BMW C 400 X/ C 400 GT MY19-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Weitensfelder</dc:creator>
  <cp:lastModifiedBy>benny</cp:lastModifiedBy>
  <cp:revision>245</cp:revision>
  <cp:lastPrinted>2018-07-25T14:02:49Z</cp:lastPrinted>
  <dcterms:created xsi:type="dcterms:W3CDTF">2018-04-10T08:16:24Z</dcterms:created>
  <dcterms:modified xsi:type="dcterms:W3CDTF">2020-03-25T21:23:56Z</dcterms:modified>
</cp:coreProperties>
</file>