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48" r:id="rId2"/>
  </p:sldMasterIdLst>
  <p:notesMasterIdLst>
    <p:notesMasterId r:id="rId10"/>
  </p:notesMasterIdLst>
  <p:sldIdLst>
    <p:sldId id="275" r:id="rId3"/>
    <p:sldId id="267" r:id="rId4"/>
    <p:sldId id="269" r:id="rId5"/>
    <p:sldId id="278" r:id="rId6"/>
    <p:sldId id="272" r:id="rId7"/>
    <p:sldId id="277" r:id="rId8"/>
    <p:sldId id="276" r:id="rId9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1"/>
    <p:restoredTop sz="94646"/>
  </p:normalViewPr>
  <p:slideViewPr>
    <p:cSldViewPr snapToGrid="0" snapToObjects="1">
      <p:cViewPr varScale="1">
        <p:scale>
          <a:sx n="131" d="100"/>
          <a:sy n="131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A296F6CC-4D6C-B545-B8C5-A05E49C3ED40}" type="datetimeFigureOut">
              <a:rPr lang="de-DE" smtClean="0"/>
              <a:t>15.04.19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C9C05A3A-BA78-1D4C-8BC9-50B14F219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5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19D79B8-D2AE-214F-8FBD-E5CE6DA6FFD6}"/>
              </a:ext>
            </a:extLst>
          </p:cNvPr>
          <p:cNvGrpSpPr/>
          <p:nvPr userDrawn="1"/>
        </p:nvGrpSpPr>
        <p:grpSpPr>
          <a:xfrm>
            <a:off x="1392000" y="3024000"/>
            <a:ext cx="10803544" cy="1440000"/>
            <a:chOff x="1392000" y="3024000"/>
            <a:chExt cx="10803544" cy="144000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49BCA7D-2C22-B144-9229-34E9E4C6B011}"/>
                </a:ext>
              </a:extLst>
            </p:cNvPr>
            <p:cNvSpPr txBox="1"/>
            <p:nvPr userDrawn="1"/>
          </p:nvSpPr>
          <p:spPr>
            <a:xfrm>
              <a:off x="1440000" y="3024000"/>
              <a:ext cx="8335926" cy="54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</a:rPr>
                <a:t>Kundeninformation / Customer </a:t>
              </a:r>
              <a:r>
                <a:rPr lang="de-DE" sz="2400" dirty="0" err="1">
                  <a:solidFill>
                    <a:schemeClr val="bg1"/>
                  </a:solidFill>
                </a:rPr>
                <a:t>information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1477118-8853-3C45-94CF-C7DAD5D54CB1}"/>
                </a:ext>
              </a:extLst>
            </p:cNvPr>
            <p:cNvGrpSpPr/>
            <p:nvPr userDrawn="1"/>
          </p:nvGrpSpPr>
          <p:grpSpPr>
            <a:xfrm>
              <a:off x="1392000" y="3564000"/>
              <a:ext cx="8044974" cy="900000"/>
              <a:chOff x="1392000" y="3564000"/>
              <a:chExt cx="8044974" cy="900000"/>
            </a:xfrm>
          </p:grpSpPr>
          <p:sp>
            <p:nvSpPr>
              <p:cNvPr id="15" name="Daten 14">
                <a:extLst>
                  <a:ext uri="{FF2B5EF4-FFF2-40B4-BE49-F238E27FC236}">
                    <a16:creationId xmlns:a16="http://schemas.microsoft.com/office/drawing/2014/main" id="{8B538BE7-080B-7A4E-94B5-99512B20E3EC}"/>
                  </a:ext>
                </a:extLst>
              </p:cNvPr>
              <p:cNvSpPr/>
              <p:nvPr userDrawn="1"/>
            </p:nvSpPr>
            <p:spPr>
              <a:xfrm>
                <a:off x="7513436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075A4A93-69FA-2545-991E-7DE24DF6A7AC}"/>
                  </a:ext>
                </a:extLst>
              </p:cNvPr>
              <p:cNvSpPr/>
              <p:nvPr userDrawn="1"/>
            </p:nvSpPr>
            <p:spPr>
              <a:xfrm>
                <a:off x="1392000" y="3564000"/>
                <a:ext cx="679507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CCC50EF-E90D-6241-9A7E-9F6CB4616C3E}"/>
                </a:ext>
              </a:extLst>
            </p:cNvPr>
            <p:cNvGrpSpPr/>
            <p:nvPr userDrawn="1"/>
          </p:nvGrpSpPr>
          <p:grpSpPr>
            <a:xfrm>
              <a:off x="9140215" y="3564000"/>
              <a:ext cx="3055329" cy="900000"/>
              <a:chOff x="9140215" y="3564000"/>
              <a:chExt cx="3055329" cy="900000"/>
            </a:xfrm>
          </p:grpSpPr>
          <p:sp>
            <p:nvSpPr>
              <p:cNvPr id="16" name="Daten 15">
                <a:extLst>
                  <a:ext uri="{FF2B5EF4-FFF2-40B4-BE49-F238E27FC236}">
                    <a16:creationId xmlns:a16="http://schemas.microsoft.com/office/drawing/2014/main" id="{C5D20435-A27F-074D-88FC-809B405F0CCE}"/>
                  </a:ext>
                </a:extLst>
              </p:cNvPr>
              <p:cNvSpPr/>
              <p:nvPr userDrawn="1"/>
            </p:nvSpPr>
            <p:spPr>
              <a:xfrm>
                <a:off x="9140215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8E376DF-CD80-2144-911C-4DCD1ADB1F06}"/>
                  </a:ext>
                </a:extLst>
              </p:cNvPr>
              <p:cNvSpPr/>
              <p:nvPr userDrawn="1"/>
            </p:nvSpPr>
            <p:spPr>
              <a:xfrm>
                <a:off x="9909544" y="3564000"/>
                <a:ext cx="22860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585343-143B-DA4E-B158-87D4847B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863" y="3654000"/>
            <a:ext cx="7700352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DAA6067C-5790-DC48-913B-C3CD7F2CB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36974" y="3654000"/>
            <a:ext cx="2609714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??/2018</a:t>
            </a:r>
          </a:p>
        </p:txBody>
      </p:sp>
    </p:spTree>
    <p:extLst>
      <p:ext uri="{BB962C8B-B14F-4D97-AF65-F5344CB8AC3E}">
        <p14:creationId xmlns:p14="http://schemas.microsoft.com/office/powerpoint/2010/main" val="26388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FA7637-68C7-7645-9D94-90065AEE8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560326"/>
            <a:ext cx="10800000" cy="4680000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8C34A6-6FD3-9446-B54B-2CA887B06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48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953157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6361819" y="1967786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6CDE3D-6523-FF48-BE35-55DEB8DC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62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ic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13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1C6BE748-6097-C648-B473-1F8AFEE5A0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0781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5B6AD37-C918-B548-B309-60B5B8A9A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48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B341537-16BB-FF44-9941-62068D412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FF00CEC-5D95-EC48-BF71-77DE924A966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73097966"/>
              </p:ext>
            </p:extLst>
          </p:nvPr>
        </p:nvGraphicFramePr>
        <p:xfrm>
          <a:off x="2519881" y="2108867"/>
          <a:ext cx="7200000" cy="1152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Serie / stock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REMUS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/ </a:t>
                      </a:r>
                      <a:r>
                        <a:rPr lang="de-DE" sz="10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DE" sz="10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Carbon /  </a:t>
                      </a:r>
                      <a:r>
                        <a:rPr lang="de-DE" sz="10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carbon</a:t>
                      </a:r>
                      <a:endParaRPr lang="de-DE" sz="10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 / </a:t>
                      </a:r>
                      <a:r>
                        <a:rPr lang="de-DE" sz="10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titanium</a:t>
                      </a:r>
                      <a:endParaRPr lang="de-DE" sz="10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Außenmantel /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9207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930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930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418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418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CC9B9577-3F28-9E47-B417-2FABB23D4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25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stung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BB9B4B6E-7C56-F541-BBFB-6077F9BA23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6B86F5-73FF-4E4F-A52D-429172022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 im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2A9C2B7B-E388-FD48-8FF3-8151E0375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im Detail / Part </a:t>
            </a:r>
            <a:r>
              <a:rPr lang="de-DE" dirty="0" err="1"/>
              <a:t>numbers</a:t>
            </a:r>
            <a:r>
              <a:rPr lang="de-DE" dirty="0"/>
              <a:t> in </a:t>
            </a:r>
            <a:r>
              <a:rPr lang="de-DE" dirty="0" err="1"/>
              <a:t>detail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89715088"/>
              </p:ext>
            </p:extLst>
          </p:nvPr>
        </p:nvGraphicFramePr>
        <p:xfrm>
          <a:off x="611881" y="1665133"/>
          <a:ext cx="11016000" cy="175788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2074762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/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92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1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98999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2018 in Euro exkl. MwSt. / Prices 2018 in Euro excl. VAT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4776109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7C16DBF-DEE0-D142-A5EF-C444217849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/ Part </a:t>
            </a:r>
            <a:r>
              <a:rPr lang="de-DE" dirty="0" err="1"/>
              <a:t>numbers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09036263"/>
              </p:ext>
            </p:extLst>
          </p:nvPr>
        </p:nvGraphicFramePr>
        <p:xfrm>
          <a:off x="611881" y="1656000"/>
          <a:ext cx="11016000" cy="175788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2074762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/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92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1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98999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2018 in Euro exkl. MwSt. / Prices 2018 in Euro excl. VAT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47761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05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hyperlink" Target="mailto:office@remus-sebring.com" TargetMode="Externa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60B2FCC-B7B1-A74D-A63B-8738DA20FE6C}"/>
              </a:ext>
            </a:extLst>
          </p:cNvPr>
          <p:cNvSpPr/>
          <p:nvPr userDrawn="1"/>
        </p:nvSpPr>
        <p:spPr>
          <a:xfrm>
            <a:off x="182880" y="0"/>
            <a:ext cx="12009120" cy="6858000"/>
          </a:xfrm>
          <a:prstGeom prst="rec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34AE7-E837-0B4C-AC2A-3E2E3299D794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Daten 8">
            <a:extLst>
              <a:ext uri="{FF2B5EF4-FFF2-40B4-BE49-F238E27FC236}">
                <a16:creationId xmlns:a16="http://schemas.microsoft.com/office/drawing/2014/main" id="{F2553C0E-748C-5844-BB47-21B40E95886F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EC478D-5277-5043-B96F-6EFD9DAE5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4880" y="87578"/>
            <a:ext cx="2340000" cy="7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n 37">
            <a:extLst>
              <a:ext uri="{FF2B5EF4-FFF2-40B4-BE49-F238E27FC236}">
                <a16:creationId xmlns:a16="http://schemas.microsoft.com/office/drawing/2014/main" id="{19C354D2-9F54-0245-A7F8-38F158D990C8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E0E9CB57-6DB8-614D-BAEC-ECF66D83597E}"/>
              </a:ext>
            </a:extLst>
          </p:cNvPr>
          <p:cNvCxnSpPr/>
          <p:nvPr userDrawn="1"/>
        </p:nvCxnSpPr>
        <p:spPr>
          <a:xfrm>
            <a:off x="360000" y="720000"/>
            <a:ext cx="118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aten 39">
            <a:extLst>
              <a:ext uri="{FF2B5EF4-FFF2-40B4-BE49-F238E27FC236}">
                <a16:creationId xmlns:a16="http://schemas.microsoft.com/office/drawing/2014/main" id="{E7073266-52FE-4A4E-ACE7-80303CEFE53B}"/>
              </a:ext>
            </a:extLst>
          </p:cNvPr>
          <p:cNvSpPr>
            <a:spLocks noChangeAspect="1"/>
          </p:cNvSpPr>
          <p:nvPr userDrawn="1"/>
        </p:nvSpPr>
        <p:spPr>
          <a:xfrm>
            <a:off x="3131435" y="6498000"/>
            <a:ext cx="769414" cy="36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7984072-9480-F646-8A3B-15662982C871}"/>
              </a:ext>
            </a:extLst>
          </p:cNvPr>
          <p:cNvSpPr txBox="1"/>
          <p:nvPr userDrawn="1"/>
        </p:nvSpPr>
        <p:spPr>
          <a:xfrm>
            <a:off x="3982915" y="6498000"/>
            <a:ext cx="8082737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Innovation GmbH., Dr.-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Niederdorfer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-Straße 25, 8572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Bärnbach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Austria, 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0"/>
              </a:rPr>
              <a:t>office@remus-sebring.com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www.remus.eu</a:t>
            </a:r>
            <a:endParaRPr lang="de-DE" sz="1100" b="0" i="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66F851E-AD65-AB42-A50F-70EA94A81782}"/>
              </a:ext>
            </a:extLst>
          </p:cNvPr>
          <p:cNvSpPr txBox="1"/>
          <p:nvPr userDrawn="1"/>
        </p:nvSpPr>
        <p:spPr>
          <a:xfrm>
            <a:off x="360000" y="6497515"/>
            <a:ext cx="3068516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| Member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REMUS-SEBRING Group</a:t>
            </a: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6E13E548-60E7-B143-837B-817977C09080}"/>
              </a:ext>
            </a:extLst>
          </p:cNvPr>
          <p:cNvCxnSpPr>
            <a:cxnSpLocks/>
          </p:cNvCxnSpPr>
          <p:nvPr userDrawn="1"/>
        </p:nvCxnSpPr>
        <p:spPr>
          <a:xfrm>
            <a:off x="360000" y="6498000"/>
            <a:ext cx="35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6C4BC525-53EE-4342-989E-35B8968A92DF}"/>
              </a:ext>
            </a:extLst>
          </p:cNvPr>
          <p:cNvCxnSpPr/>
          <p:nvPr userDrawn="1"/>
        </p:nvCxnSpPr>
        <p:spPr>
          <a:xfrm>
            <a:off x="3132000" y="6858485"/>
            <a:ext cx="9072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">
            <a:extLst>
              <a:ext uri="{FF2B5EF4-FFF2-40B4-BE49-F238E27FC236}">
                <a16:creationId xmlns:a16="http://schemas.microsoft.com/office/drawing/2014/main" id="{B783860C-E638-A54F-A24B-74C12A37CB78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E427E25-62A5-2A4E-AC13-E7D14B7E5DD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34880" y="87578"/>
            <a:ext cx="2340000" cy="7763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8" r:id="rId5"/>
    <p:sldLayoutId id="2147483651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707E9A-2948-CB47-848C-792BB5A88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err="1"/>
              <a:t>Vespa</a:t>
            </a:r>
            <a:r>
              <a:rPr lang="de-AT" dirty="0"/>
              <a:t> GTS / GTS Super 300 HPE MY19-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130742" y="3829334"/>
            <a:ext cx="265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 05/2019</a:t>
            </a:r>
          </a:p>
        </p:txBody>
      </p:sp>
    </p:spTree>
    <p:extLst>
      <p:ext uri="{BB962C8B-B14F-4D97-AF65-F5344CB8AC3E}">
        <p14:creationId xmlns:p14="http://schemas.microsoft.com/office/powerpoint/2010/main" val="194651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46AE3-4658-A149-B00C-0F1154F2F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AT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Vespa</a:t>
            </a:r>
            <a:r>
              <a:rPr lang="de-AT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GTS / GTS Super 300 HPE MY19-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1939" r="11744" b="8849"/>
          <a:stretch/>
        </p:blipFill>
        <p:spPr>
          <a:xfrm>
            <a:off x="2430602" y="970067"/>
            <a:ext cx="6439078" cy="47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78969-800B-9F4B-A4CD-1DCD68338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de-AT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Vespa</a:t>
            </a:r>
            <a:r>
              <a:rPr lang="de-AT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GTS / GTS Super 300 HPE MY19- 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1818" r="12988" b="7151"/>
          <a:stretch/>
        </p:blipFill>
        <p:spPr>
          <a:xfrm>
            <a:off x="2754066" y="1024100"/>
            <a:ext cx="6076605" cy="47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7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>
                <a:solidFill>
                  <a:prstClr val="black"/>
                </a:solidFill>
                <a:latin typeface="Calibri" panose="020F0502020204030204"/>
              </a:rPr>
              <a:t>Vespa</a:t>
            </a:r>
            <a:r>
              <a:rPr lang="de-AT" dirty="0">
                <a:solidFill>
                  <a:prstClr val="black"/>
                </a:solidFill>
                <a:latin typeface="Calibri" panose="020F0502020204030204"/>
              </a:rPr>
              <a:t> GTS / GTS Super 300 HPE MY19- 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606" r="1151" b="8970"/>
          <a:stretch/>
        </p:blipFill>
        <p:spPr>
          <a:xfrm>
            <a:off x="7922031" y="1172093"/>
            <a:ext cx="3115514" cy="4539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t="3637" r="27790" b="8362"/>
          <a:stretch/>
        </p:blipFill>
        <p:spPr>
          <a:xfrm>
            <a:off x="908211" y="1172093"/>
            <a:ext cx="4314306" cy="4539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535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E5C15-6F7A-274F-8D3D-43C5C64B9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de-AT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Vespa</a:t>
            </a:r>
            <a:r>
              <a:rPr lang="de-AT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GTS / GTS Super 300 HPE MY19- </a:t>
            </a:r>
            <a:endParaRPr lang="de-DE" dirty="0"/>
          </a:p>
        </p:txBody>
      </p:sp>
      <p:sp>
        <p:nvSpPr>
          <p:cNvPr id="7" name="Flussdiagramm: Daten 6"/>
          <p:cNvSpPr/>
          <p:nvPr/>
        </p:nvSpPr>
        <p:spPr>
          <a:xfrm>
            <a:off x="8362493" y="900000"/>
            <a:ext cx="3666227" cy="2074511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FACTORY FACTS: </a:t>
            </a:r>
          </a:p>
          <a:p>
            <a:pPr lvl="0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sz="1000" dirty="0">
                <a:solidFill>
                  <a:prstClr val="black"/>
                </a:solidFill>
              </a:rPr>
              <a:t>Euro 4</a:t>
            </a:r>
          </a:p>
          <a:p>
            <a:pPr lvl="0"/>
            <a:endParaRPr lang="de-AT" sz="1000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+ 1,4 PS / </a:t>
            </a:r>
            <a:r>
              <a:rPr lang="de-AT" sz="1000" dirty="0">
                <a:solidFill>
                  <a:prstClr val="black"/>
                </a:solidFill>
              </a:rPr>
              <a:t>84 km/h</a:t>
            </a:r>
          </a:p>
          <a:p>
            <a:pPr lvl="0"/>
            <a:endParaRPr lang="de-AT" sz="1000" dirty="0">
              <a:solidFill>
                <a:prstClr val="black"/>
              </a:solidFill>
            </a:endParaRPr>
          </a:p>
          <a:p>
            <a:pPr lvl="0"/>
            <a:endParaRPr lang="de-AT" dirty="0">
              <a:solidFill>
                <a:prstClr val="black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9091" r="7068" b="485"/>
          <a:stretch/>
        </p:blipFill>
        <p:spPr>
          <a:xfrm>
            <a:off x="360001" y="1380366"/>
            <a:ext cx="7833598" cy="47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de-AT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Vespa</a:t>
            </a:r>
            <a:r>
              <a:rPr lang="de-AT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GTS / GTS Super 300 HPE MY19- </a:t>
            </a:r>
            <a:endParaRPr lang="de-AT" dirty="0"/>
          </a:p>
        </p:txBody>
      </p:sp>
      <p:sp>
        <p:nvSpPr>
          <p:cNvPr id="7" name="Flussdiagramm: Daten 6"/>
          <p:cNvSpPr/>
          <p:nvPr/>
        </p:nvSpPr>
        <p:spPr>
          <a:xfrm>
            <a:off x="8362493" y="900000"/>
            <a:ext cx="3666227" cy="2074511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FACTORY FACTS: </a:t>
            </a:r>
          </a:p>
          <a:p>
            <a:pPr lvl="0"/>
            <a:endParaRPr lang="de-AT" sz="1000" dirty="0">
              <a:solidFill>
                <a:prstClr val="black"/>
              </a:solidFill>
            </a:endParaRPr>
          </a:p>
          <a:p>
            <a:pPr lvl="0"/>
            <a:r>
              <a:rPr lang="de-AT" sz="1000" dirty="0" err="1">
                <a:solidFill>
                  <a:prstClr val="black"/>
                </a:solidFill>
              </a:rPr>
              <a:t>Race</a:t>
            </a:r>
            <a:endParaRPr lang="de-AT" sz="1000" dirty="0">
              <a:solidFill>
                <a:prstClr val="black"/>
              </a:solidFill>
            </a:endParaRPr>
          </a:p>
          <a:p>
            <a:pPr lvl="0"/>
            <a:endParaRPr lang="de-AT" sz="1000" dirty="0">
              <a:solidFill>
                <a:prstClr val="black"/>
              </a:solidFill>
            </a:endParaRPr>
          </a:p>
          <a:p>
            <a:r>
              <a:rPr lang="de-DE" dirty="0">
                <a:solidFill>
                  <a:prstClr val="black"/>
                </a:solidFill>
              </a:rPr>
              <a:t>+ 2,1 PS / </a:t>
            </a:r>
            <a:r>
              <a:rPr lang="de-AT" sz="1000" dirty="0">
                <a:solidFill>
                  <a:prstClr val="black"/>
                </a:solidFill>
              </a:rPr>
              <a:t>84 km/h</a:t>
            </a:r>
          </a:p>
          <a:p>
            <a:pPr lvl="0"/>
            <a:endParaRPr lang="de-AT" dirty="0">
              <a:solidFill>
                <a:prstClr val="black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8849" r="8704" b="2908"/>
          <a:stretch/>
        </p:blipFill>
        <p:spPr>
          <a:xfrm>
            <a:off x="360001" y="1263534"/>
            <a:ext cx="7379148" cy="44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0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de-AT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Vespa</a:t>
            </a:r>
            <a:r>
              <a:rPr lang="de-AT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GTS / GTS Super 300 HPE MY19- </a:t>
            </a:r>
            <a:endParaRPr lang="de-AT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42963"/>
              </p:ext>
            </p:extLst>
          </p:nvPr>
        </p:nvGraphicFramePr>
        <p:xfrm>
          <a:off x="552766" y="4231480"/>
          <a:ext cx="11175078" cy="213624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016924">
                  <a:extLst>
                    <a:ext uri="{9D8B030D-6E8A-4147-A177-3AD203B41FA5}">
                      <a16:colId xmlns:a16="http://schemas.microsoft.com/office/drawing/2014/main" val="298470032"/>
                    </a:ext>
                  </a:extLst>
                </a:gridCol>
                <a:gridCol w="340822">
                  <a:extLst>
                    <a:ext uri="{9D8B030D-6E8A-4147-A177-3AD203B41FA5}">
                      <a16:colId xmlns:a16="http://schemas.microsoft.com/office/drawing/2014/main" val="2325570889"/>
                    </a:ext>
                  </a:extLst>
                </a:gridCol>
                <a:gridCol w="282631">
                  <a:extLst>
                    <a:ext uri="{9D8B030D-6E8A-4147-A177-3AD203B41FA5}">
                      <a16:colId xmlns:a16="http://schemas.microsoft.com/office/drawing/2014/main" val="2668191159"/>
                    </a:ext>
                  </a:extLst>
                </a:gridCol>
                <a:gridCol w="1770613">
                  <a:extLst>
                    <a:ext uri="{9D8B030D-6E8A-4147-A177-3AD203B41FA5}">
                      <a16:colId xmlns:a16="http://schemas.microsoft.com/office/drawing/2014/main" val="1928949170"/>
                    </a:ext>
                  </a:extLst>
                </a:gridCol>
                <a:gridCol w="2576945">
                  <a:extLst>
                    <a:ext uri="{9D8B030D-6E8A-4147-A177-3AD203B41FA5}">
                      <a16:colId xmlns:a16="http://schemas.microsoft.com/office/drawing/2014/main" val="789516027"/>
                    </a:ext>
                  </a:extLst>
                </a:gridCol>
                <a:gridCol w="897775">
                  <a:extLst>
                    <a:ext uri="{9D8B030D-6E8A-4147-A177-3AD203B41FA5}">
                      <a16:colId xmlns:a16="http://schemas.microsoft.com/office/drawing/2014/main" val="3042582158"/>
                    </a:ext>
                  </a:extLst>
                </a:gridCol>
                <a:gridCol w="906087">
                  <a:extLst>
                    <a:ext uri="{9D8B030D-6E8A-4147-A177-3AD203B41FA5}">
                      <a16:colId xmlns:a16="http://schemas.microsoft.com/office/drawing/2014/main" val="1257892161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807024169"/>
                    </a:ext>
                  </a:extLst>
                </a:gridCol>
                <a:gridCol w="806335">
                  <a:extLst>
                    <a:ext uri="{9D8B030D-6E8A-4147-A177-3AD203B41FA5}">
                      <a16:colId xmlns:a16="http://schemas.microsoft.com/office/drawing/2014/main" val="1289992928"/>
                    </a:ext>
                  </a:extLst>
                </a:gridCol>
                <a:gridCol w="897774">
                  <a:extLst>
                    <a:ext uri="{9D8B030D-6E8A-4147-A177-3AD203B41FA5}">
                      <a16:colId xmlns:a16="http://schemas.microsoft.com/office/drawing/2014/main" val="502060705"/>
                    </a:ext>
                  </a:extLst>
                </a:gridCol>
                <a:gridCol w="681645">
                  <a:extLst>
                    <a:ext uri="{9D8B030D-6E8A-4147-A177-3AD203B41FA5}">
                      <a16:colId xmlns:a16="http://schemas.microsoft.com/office/drawing/2014/main" val="506580110"/>
                    </a:ext>
                  </a:extLst>
                </a:gridCol>
              </a:tblGrid>
              <a:tr h="170872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</a:t>
                      </a:r>
                    </a:p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Schalldämpfer</a:t>
                      </a:r>
                      <a:r>
                        <a:rPr lang="de-DE" sz="900" b="0" i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900" b="0" i="0" baseline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muffler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/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856980"/>
                  </a:ext>
                </a:extLst>
              </a:tr>
              <a:tr h="329635">
                <a:tc rowSpan="2">
                  <a:txBody>
                    <a:bodyPr/>
                    <a:lstStyle/>
                    <a:p>
                      <a:pPr algn="l"/>
                      <a:r>
                        <a:rPr lang="de-AT" sz="900" b="1" dirty="0" err="1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Vespa</a:t>
                      </a:r>
                      <a:r>
                        <a:rPr lang="de-AT" sz="900" b="1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GTS / GTS Super 300 HPE MY19- </a:t>
                      </a:r>
                    </a:p>
                    <a:p>
                      <a:pPr algn="l"/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Euro 4</a:t>
                      </a:r>
                    </a:p>
                    <a:p>
                      <a:pPr algn="l"/>
                      <a:endParaRPr lang="de-DE" sz="9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de-DE" sz="9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19-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RS mit VBR</a:t>
                      </a:r>
                    </a:p>
                    <a:p>
                      <a:pPr marL="0" algn="l" defTabSz="457200" rtl="0" eaLnBrk="1" latinLnBrk="0" hangingPunct="1"/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inkl. Euro 4 Kat;</a:t>
                      </a:r>
                    </a:p>
                    <a:p>
                      <a:pPr marL="0" algn="l" defTabSz="457200" rtl="0" eaLnBrk="1" latinLnBrk="0" hangingPunct="1"/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schwarz beschichtet,</a:t>
                      </a:r>
                    </a:p>
                    <a:p>
                      <a:pPr marL="0" algn="l" defTabSz="457200" rtl="0" eaLnBrk="1" latinLnBrk="0" hangingPunct="1"/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Endkappe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Aluminium gefräst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RS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with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connecting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tube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incl. Euro 4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cat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., </a:t>
                      </a:r>
                    </a:p>
                    <a:p>
                      <a:pPr marL="0" algn="l" defTabSz="457200" rtl="0" eaLnBrk="1" latinLnBrk="0" hangingPunct="1"/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coated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, </a:t>
                      </a:r>
                    </a:p>
                    <a:p>
                      <a:pPr marL="0" algn="l" defTabSz="457200" rtl="0" eaLnBrk="1" latinLnBrk="0" hangingPunct="1"/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endcap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machined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from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aluminium</a:t>
                      </a:r>
                      <a:endParaRPr lang="de-DE" sz="900" b="0" i="0" kern="1200" baseline="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Remus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RS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144782 751618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666,-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214523"/>
                  </a:ext>
                </a:extLst>
              </a:tr>
              <a:tr h="170872">
                <a:tc vMerge="1">
                  <a:txBody>
                    <a:bodyPr/>
                    <a:lstStyle/>
                    <a:p>
                      <a:pPr algn="l"/>
                      <a:endParaRPr lang="de-DE" sz="10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REMUS RS 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mit VBR</a:t>
                      </a:r>
                    </a:p>
                    <a:p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(ohne Kat.)</a:t>
                      </a:r>
                    </a:p>
                    <a:p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schwarz beschichtet,</a:t>
                      </a:r>
                    </a:p>
                    <a:p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Endkappe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Aluminium gefräst</a:t>
                      </a:r>
                    </a:p>
                    <a:p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mit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entnehmbarem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Soundeinsatz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REMUS RS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with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connecting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tube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cat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),</a:t>
                      </a:r>
                    </a:p>
                    <a:p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coated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endcap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machined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from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aluminium</a:t>
                      </a:r>
                      <a:endParaRPr lang="de-DE" sz="9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with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removable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sound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insert</a:t>
                      </a: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Remus RS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schwarz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marL="0" algn="l" defTabSz="457200" rtl="0" eaLnBrk="1" fontAlgn="ctr" latinLnBrk="0" hangingPunct="1"/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</a:t>
                      </a:r>
                      <a:endParaRPr lang="de-AT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144783 751618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540,-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701835"/>
                  </a:ext>
                </a:extLst>
              </a:tr>
              <a:tr h="139777">
                <a:tc gridSpan="11"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2019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 Euro exkl. MwSt. / Prices 2019 in Euro excl. VAT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Irrtum und Änderungen vorbehalten! /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errors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excepted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!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881461322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52766" y="3913604"/>
            <a:ext cx="11175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Artikelnummern / Part Numbers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120865"/>
              </p:ext>
            </p:extLst>
          </p:nvPr>
        </p:nvGraphicFramePr>
        <p:xfrm>
          <a:off x="552766" y="1346356"/>
          <a:ext cx="11175078" cy="228024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016924">
                  <a:extLst>
                    <a:ext uri="{9D8B030D-6E8A-4147-A177-3AD203B41FA5}">
                      <a16:colId xmlns:a16="http://schemas.microsoft.com/office/drawing/2014/main" val="1842149485"/>
                    </a:ext>
                  </a:extLst>
                </a:gridCol>
                <a:gridCol w="340822">
                  <a:extLst>
                    <a:ext uri="{9D8B030D-6E8A-4147-A177-3AD203B41FA5}">
                      <a16:colId xmlns:a16="http://schemas.microsoft.com/office/drawing/2014/main" val="4045673046"/>
                    </a:ext>
                  </a:extLst>
                </a:gridCol>
                <a:gridCol w="307570">
                  <a:extLst>
                    <a:ext uri="{9D8B030D-6E8A-4147-A177-3AD203B41FA5}">
                      <a16:colId xmlns:a16="http://schemas.microsoft.com/office/drawing/2014/main" val="548605909"/>
                    </a:ext>
                  </a:extLst>
                </a:gridCol>
                <a:gridCol w="1745674">
                  <a:extLst>
                    <a:ext uri="{9D8B030D-6E8A-4147-A177-3AD203B41FA5}">
                      <a16:colId xmlns:a16="http://schemas.microsoft.com/office/drawing/2014/main" val="1892780571"/>
                    </a:ext>
                  </a:extLst>
                </a:gridCol>
                <a:gridCol w="2576945">
                  <a:extLst>
                    <a:ext uri="{9D8B030D-6E8A-4147-A177-3AD203B41FA5}">
                      <a16:colId xmlns:a16="http://schemas.microsoft.com/office/drawing/2014/main" val="2996025195"/>
                    </a:ext>
                  </a:extLst>
                </a:gridCol>
                <a:gridCol w="897775">
                  <a:extLst>
                    <a:ext uri="{9D8B030D-6E8A-4147-A177-3AD203B41FA5}">
                      <a16:colId xmlns:a16="http://schemas.microsoft.com/office/drawing/2014/main" val="2663312271"/>
                    </a:ext>
                  </a:extLst>
                </a:gridCol>
                <a:gridCol w="906087">
                  <a:extLst>
                    <a:ext uri="{9D8B030D-6E8A-4147-A177-3AD203B41FA5}">
                      <a16:colId xmlns:a16="http://schemas.microsoft.com/office/drawing/2014/main" val="3784202298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620749385"/>
                    </a:ext>
                  </a:extLst>
                </a:gridCol>
                <a:gridCol w="806335">
                  <a:extLst>
                    <a:ext uri="{9D8B030D-6E8A-4147-A177-3AD203B41FA5}">
                      <a16:colId xmlns:a16="http://schemas.microsoft.com/office/drawing/2014/main" val="3914900526"/>
                    </a:ext>
                  </a:extLst>
                </a:gridCol>
                <a:gridCol w="897774">
                  <a:extLst>
                    <a:ext uri="{9D8B030D-6E8A-4147-A177-3AD203B41FA5}">
                      <a16:colId xmlns:a16="http://schemas.microsoft.com/office/drawing/2014/main" val="3994777919"/>
                    </a:ext>
                  </a:extLst>
                </a:gridCol>
                <a:gridCol w="681645">
                  <a:extLst>
                    <a:ext uri="{9D8B030D-6E8A-4147-A177-3AD203B41FA5}">
                      <a16:colId xmlns:a16="http://schemas.microsoft.com/office/drawing/2014/main" val="2893183210"/>
                    </a:ext>
                  </a:extLst>
                </a:gridCol>
              </a:tblGrid>
              <a:tr h="170872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</a:t>
                      </a:r>
                    </a:p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mm</a:t>
                      </a:r>
                    </a:p>
                    <a:p>
                      <a:pPr algn="l"/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Schalldämpfer</a:t>
                      </a:r>
                      <a:r>
                        <a:rPr lang="de-DE" sz="900" b="0" i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900" b="0" i="0" baseline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muffler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/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271419"/>
                  </a:ext>
                </a:extLst>
              </a:tr>
              <a:tr h="329635"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Vespa</a:t>
                      </a:r>
                      <a:r>
                        <a:rPr kumimoji="0" lang="de-AT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GTS / GTS Super 300 HPE MY19- </a:t>
                      </a:r>
                    </a:p>
                    <a:p>
                      <a:pPr algn="l"/>
                      <a:r>
                        <a:rPr lang="de-DE" sz="900" b="0" i="0" baseline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Euro 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  <a:p>
                      <a:pPr algn="l"/>
                      <a:endParaRPr lang="de-DE" sz="9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de-DE" sz="9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19-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Verbindungsrohr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inkl. Euro 4</a:t>
                      </a:r>
                    </a:p>
                    <a:p>
                      <a:pPr marL="0" algn="l" defTabSz="457200" rtl="0" eaLnBrk="1" latinLnBrk="0" hangingPunct="1"/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Kat., schwarz beschichtet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connecting tube incl.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Euro 4</a:t>
                      </a:r>
                      <a:endParaRPr lang="en-US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cat., black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coated</a:t>
                      </a:r>
                      <a:endParaRPr lang="en-US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0115 751618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228,-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454956"/>
                  </a:ext>
                </a:extLst>
              </a:tr>
              <a:tr h="170872">
                <a:tc vMerge="1">
                  <a:txBody>
                    <a:bodyPr/>
                    <a:lstStyle/>
                    <a:p>
                      <a:pPr algn="l"/>
                      <a:endParaRPr lang="de-DE" sz="10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Verbindungsrohr ohne Kat.,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schwarz beschichtet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connecting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tube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cat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coated</a:t>
                      </a: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endParaRPr lang="de-AT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0105 751618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102,-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593466"/>
                  </a:ext>
                </a:extLst>
              </a:tr>
              <a:tr h="170872">
                <a:tc vMerge="1">
                  <a:txBody>
                    <a:bodyPr/>
                    <a:lstStyle/>
                    <a:p>
                      <a:pPr algn="l"/>
                      <a:endParaRPr lang="de-DE" sz="9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RS Euro 4,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Endkappe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Aluminium gefräst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RS Euro 4,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endcap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machined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from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aluminium</a:t>
                      </a: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Remus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RS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schwarz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kumimoji="0" lang="de-A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AT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kumimoji="0" lang="de-A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</a:t>
                      </a:r>
                      <a:endParaRPr kumimoji="0" lang="de-A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44782 100165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438,-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258352"/>
                  </a:ext>
                </a:extLst>
              </a:tr>
              <a:tr h="170872">
                <a:tc vMerge="1">
                  <a:txBody>
                    <a:bodyPr/>
                    <a:lstStyle/>
                    <a:p>
                      <a:pPr algn="l"/>
                      <a:endParaRPr lang="de-DE" sz="9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RS Euro 4,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Endkappe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Aluminium gefräst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mit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entnehmbarem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Soundeinsatz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RS Euro 4,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endcap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machined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from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aluminium</a:t>
                      </a: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with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removable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sound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insert</a:t>
                      </a: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Remus RS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kumimoji="0" lang="de-A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AT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kumimoji="0" lang="de-A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</a:t>
                      </a:r>
                      <a:endParaRPr kumimoji="0" lang="de-A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44783 100165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438,-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109778"/>
                  </a:ext>
                </a:extLst>
              </a:tr>
              <a:tr h="139777">
                <a:tc gridSpan="11"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2019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 Euro exkl. MwSt. / Prices 2019 in Euro excl. VAT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Irrtum und Änderungen vorbehalten! /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errors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excepted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!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273445790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94331" y="1011883"/>
            <a:ext cx="11175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Artikelnummern im Detail / Part Numbers im Detail</a:t>
            </a:r>
          </a:p>
        </p:txBody>
      </p:sp>
    </p:spTree>
    <p:extLst>
      <p:ext uri="{BB962C8B-B14F-4D97-AF65-F5344CB8AC3E}">
        <p14:creationId xmlns:p14="http://schemas.microsoft.com/office/powerpoint/2010/main" val="805217470"/>
      </p:ext>
    </p:extLst>
  </p:cSld>
  <p:clrMapOvr>
    <a:masterClrMapping/>
  </p:clrMapOvr>
</p:sld>
</file>

<file path=ppt/theme/theme1.xml><?xml version="1.0" encoding="utf-8"?>
<a:theme xmlns:a="http://schemas.openxmlformats.org/drawingml/2006/main" name="Deckbla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Fetzen</Template>
  <TotalTime>0</TotalTime>
  <Words>467</Words>
  <Application>Microsoft Macintosh PowerPoint</Application>
  <PresentationFormat>Breitbild</PresentationFormat>
  <Paragraphs>130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Wingdings 3</vt:lpstr>
      <vt:lpstr>Deckblatt</vt:lpstr>
      <vt:lpstr>Fetzen</vt:lpstr>
      <vt:lpstr>PowerPoint-Präsentation</vt:lpstr>
      <vt:lpstr>   Vespa GTS / GTS Super 300 HPE MY19- </vt:lpstr>
      <vt:lpstr>Vespa GTS / GTS Super 300 HPE MY19- </vt:lpstr>
      <vt:lpstr>Vespa GTS / GTS Super 300 HPE MY19- </vt:lpstr>
      <vt:lpstr>Vespa GTS / GTS Super 300 HPE MY19- </vt:lpstr>
      <vt:lpstr>Vespa GTS / GTS Super 300 HPE MY19- </vt:lpstr>
      <vt:lpstr>Vespa GTS / GTS Super 300 HPE MY19-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Weitensfelder</dc:creator>
  <cp:lastModifiedBy>Benjamin Druck</cp:lastModifiedBy>
  <cp:revision>106</cp:revision>
  <cp:lastPrinted>2019-04-15T07:39:18Z</cp:lastPrinted>
  <dcterms:created xsi:type="dcterms:W3CDTF">2018-04-10T08:16:24Z</dcterms:created>
  <dcterms:modified xsi:type="dcterms:W3CDTF">2019-04-15T07:42:47Z</dcterms:modified>
</cp:coreProperties>
</file>