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65" r:id="rId3"/>
    <p:sldId id="269" r:id="rId4"/>
    <p:sldId id="259" r:id="rId5"/>
    <p:sldId id="268" r:id="rId6"/>
  </p:sldIdLst>
  <p:sldSz cx="9144000" cy="6858000" type="screen4x3"/>
  <p:notesSz cx="6735763" cy="98663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45" autoAdjust="0"/>
    <p:restoredTop sz="94565" autoAdjust="0"/>
  </p:normalViewPr>
  <p:slideViewPr>
    <p:cSldViewPr>
      <p:cViewPr>
        <p:scale>
          <a:sx n="170" d="100"/>
          <a:sy n="170" d="100"/>
        </p:scale>
        <p:origin x="192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2880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10A060F7-3BA0-4DFA-97E3-0AD49DA18FF5}" type="datetimeFigureOut">
              <a:rPr lang="de-AT" smtClean="0"/>
              <a:pPr/>
              <a:t>13.07.17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1AC34076-4295-40CA-B983-879A7E7E1FB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8633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1B893688-4F2D-4E90-A677-0601FC264191}" type="datetimeFigureOut">
              <a:rPr lang="de-AT" smtClean="0"/>
              <a:pPr/>
              <a:t>13.07.17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22" tIns="45711" rIns="91422" bIns="45711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CBF26D3F-795B-4CDC-8FD7-16ED12CCF850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9123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26D3F-795B-4CDC-8FD7-16ED12CCF850}" type="slidenum">
              <a:rPr lang="de-AT" smtClean="0">
                <a:solidFill>
                  <a:prstClr val="black"/>
                </a:solidFill>
              </a:rPr>
              <a:pPr/>
              <a:t>3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635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26D3F-795B-4CDC-8FD7-16ED12CCF850}" type="slidenum">
              <a:rPr lang="de-AT" smtClean="0"/>
              <a:pPr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30847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14"/>
          <p:cNvSpPr>
            <a:spLocks noGrp="1"/>
          </p:cNvSpPr>
          <p:nvPr>
            <p:ph type="body" sz="quarter" idx="10"/>
          </p:nvPr>
        </p:nvSpPr>
        <p:spPr>
          <a:xfrm>
            <a:off x="4067944" y="5661025"/>
            <a:ext cx="4968106" cy="431800"/>
          </a:xfrm>
          <a:prstGeom prst="rect">
            <a:avLst/>
          </a:prstGeom>
        </p:spPr>
        <p:txBody>
          <a:bodyPr/>
          <a:lstStyle>
            <a:lvl2pPr>
              <a:buNone/>
              <a:defRPr/>
            </a:lvl2pPr>
            <a:lvl3pPr>
              <a:buNone/>
              <a:defRPr/>
            </a:lvl3pPr>
            <a:lvl4pPr algn="r">
              <a:buNone/>
              <a:defRPr sz="1800" b="1"/>
            </a:lvl4pPr>
          </a:lstStyle>
          <a:p>
            <a:pPr lvl="3"/>
            <a:endParaRPr lang="de-AT" dirty="0"/>
          </a:p>
        </p:txBody>
      </p:sp>
      <p:sp>
        <p:nvSpPr>
          <p:cNvPr id="17" name="Bildplatzhalter 16"/>
          <p:cNvSpPr>
            <a:spLocks noGrp="1"/>
          </p:cNvSpPr>
          <p:nvPr>
            <p:ph type="pic" sz="quarter" idx="11"/>
          </p:nvPr>
        </p:nvSpPr>
        <p:spPr>
          <a:xfrm>
            <a:off x="2699792" y="1988840"/>
            <a:ext cx="4248150" cy="3600450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067944" y="1340768"/>
            <a:ext cx="482590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sz="quarter" idx="10"/>
          </p:nvPr>
        </p:nvSpPr>
        <p:spPr>
          <a:xfrm>
            <a:off x="611560" y="2060848"/>
            <a:ext cx="3311525" cy="30241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1"/>
          </p:nvPr>
        </p:nvSpPr>
        <p:spPr>
          <a:xfrm>
            <a:off x="6732240" y="2060848"/>
            <a:ext cx="2160587" cy="3384550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7" name="Bildplatzhalter 16"/>
          <p:cNvSpPr>
            <a:spLocks noGrp="1"/>
          </p:cNvSpPr>
          <p:nvPr>
            <p:ph type="pic" sz="quarter" idx="12"/>
          </p:nvPr>
        </p:nvSpPr>
        <p:spPr>
          <a:xfrm>
            <a:off x="4283969" y="4149080"/>
            <a:ext cx="2016820" cy="129604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067944" y="1340768"/>
            <a:ext cx="482590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4"/>
          </p:nvPr>
        </p:nvSpPr>
        <p:spPr>
          <a:xfrm>
            <a:off x="1619250" y="5661248"/>
            <a:ext cx="5905500" cy="2889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de-A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1619672" y="1988840"/>
            <a:ext cx="5832475" cy="37433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2"/>
          </p:nvPr>
        </p:nvSpPr>
        <p:spPr>
          <a:xfrm>
            <a:off x="5724128" y="5733256"/>
            <a:ext cx="3240088" cy="432246"/>
          </a:xfrm>
          <a:prstGeom prst="rect">
            <a:avLst/>
          </a:prstGeom>
        </p:spPr>
        <p:txBody>
          <a:bodyPr/>
          <a:lstStyle>
            <a:lvl1pPr>
              <a:buNone/>
              <a:defRPr sz="1100"/>
            </a:lvl1pPr>
          </a:lstStyle>
          <a:p>
            <a:pPr lvl="0"/>
            <a:endParaRPr lang="de-AT" dirty="0"/>
          </a:p>
        </p:txBody>
      </p:sp>
      <p:sp>
        <p:nvSpPr>
          <p:cNvPr id="5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5220072" y="1340768"/>
            <a:ext cx="3673772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abellenplatzhalter 12"/>
          <p:cNvSpPr>
            <a:spLocks noGrp="1"/>
          </p:cNvSpPr>
          <p:nvPr>
            <p:ph type="tbl" sz="quarter" idx="11"/>
          </p:nvPr>
        </p:nvSpPr>
        <p:spPr>
          <a:xfrm>
            <a:off x="179512" y="1844824"/>
            <a:ext cx="8856662" cy="32400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427984" y="1340768"/>
            <a:ext cx="446586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abellenplatzhalter 12"/>
          <p:cNvSpPr>
            <a:spLocks noGrp="1"/>
          </p:cNvSpPr>
          <p:nvPr>
            <p:ph type="tbl" sz="quarter" idx="11"/>
          </p:nvPr>
        </p:nvSpPr>
        <p:spPr>
          <a:xfrm>
            <a:off x="179512" y="1844824"/>
            <a:ext cx="8856662" cy="32400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211960" y="1340768"/>
            <a:ext cx="4681884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BANNER_1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470660"/>
          </a:xfrm>
          <a:prstGeom prst="rect">
            <a:avLst/>
          </a:prstGeom>
        </p:spPr>
      </p:pic>
      <p:pic>
        <p:nvPicPr>
          <p:cNvPr id="4" name="Picture 2" descr="C:\Users\benjamin.druck\Desktop\PP\newsletter_footer_black2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050280"/>
            <a:ext cx="9144001" cy="807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1331640" y="5589240"/>
            <a:ext cx="7056784" cy="504056"/>
          </a:xfrm>
        </p:spPr>
        <p:txBody>
          <a:bodyPr/>
          <a:lstStyle/>
          <a:p>
            <a:pPr>
              <a:buNone/>
            </a:pPr>
            <a:r>
              <a:rPr lang="de-AT" b="1" dirty="0" smtClean="0"/>
              <a:t>Suzuki V-Strom 1000 Mod. 2017 (Euro 4)</a:t>
            </a:r>
            <a:endParaRPr lang="de-AT" b="1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>
              <a:buNone/>
            </a:pPr>
            <a:r>
              <a:rPr lang="de-AT" sz="1800" dirty="0" smtClean="0"/>
              <a:t>BIKE INFO 22/2017</a:t>
            </a:r>
            <a:endParaRPr lang="de-AT" sz="18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2" t="1" r="20864" b="3814"/>
          <a:stretch/>
        </p:blipFill>
        <p:spPr>
          <a:xfrm>
            <a:off x="2411760" y="1777238"/>
            <a:ext cx="4176464" cy="3878770"/>
          </a:xfrm>
          <a:prstGeom prst="rect">
            <a:avLst/>
          </a:prstGeom>
        </p:spPr>
      </p:pic>
      <p:sp>
        <p:nvSpPr>
          <p:cNvPr id="5" name="Parallelogramm 4"/>
          <p:cNvSpPr/>
          <p:nvPr/>
        </p:nvSpPr>
        <p:spPr>
          <a:xfrm>
            <a:off x="-512875" y="1745037"/>
            <a:ext cx="2996643" cy="1871449"/>
          </a:xfrm>
          <a:prstGeom prst="parallelogram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114300" dist="50800" dir="5400000" algn="ctr" rotWithShape="0">
              <a:srgbClr val="000000">
                <a:alpha val="3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-252536" y="1700808"/>
            <a:ext cx="2627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 smtClean="0">
                <a:solidFill>
                  <a:schemeClr val="bg1"/>
                </a:solidFill>
              </a:rPr>
              <a:t>+ </a:t>
            </a:r>
            <a:r>
              <a:rPr lang="de-AT" sz="3600" b="1" dirty="0" smtClean="0">
                <a:solidFill>
                  <a:schemeClr val="bg1"/>
                </a:solidFill>
              </a:rPr>
              <a:t>1,5 </a:t>
            </a:r>
            <a:r>
              <a:rPr lang="de-AT" sz="3600" b="1" dirty="0" smtClean="0">
                <a:solidFill>
                  <a:schemeClr val="bg1"/>
                </a:solidFill>
              </a:rPr>
              <a:t>PS</a:t>
            </a:r>
            <a:endParaRPr lang="de-AT" b="1" dirty="0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-252535" y="2708920"/>
            <a:ext cx="262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600" b="1" spc="-150" dirty="0" smtClean="0">
                <a:solidFill>
                  <a:schemeClr val="bg1"/>
                </a:solidFill>
              </a:rPr>
              <a:t>- </a:t>
            </a:r>
            <a:r>
              <a:rPr lang="de-AT" sz="3600" b="1" spc="-150" dirty="0" smtClean="0">
                <a:solidFill>
                  <a:schemeClr val="bg1"/>
                </a:solidFill>
              </a:rPr>
              <a:t>2,4 </a:t>
            </a:r>
            <a:r>
              <a:rPr lang="de-AT" sz="3600" b="1" spc="-150" dirty="0" smtClean="0">
                <a:solidFill>
                  <a:schemeClr val="bg1"/>
                </a:solidFill>
              </a:rPr>
              <a:t>kg</a:t>
            </a:r>
            <a:endParaRPr lang="de-AT" sz="3600" b="1" spc="-150" dirty="0">
              <a:solidFill>
                <a:schemeClr val="bg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-252535" y="2204864"/>
            <a:ext cx="262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600" b="1" spc="-150" dirty="0" smtClean="0">
                <a:solidFill>
                  <a:schemeClr val="bg1"/>
                </a:solidFill>
              </a:rPr>
              <a:t>+ </a:t>
            </a:r>
            <a:r>
              <a:rPr lang="de-AT" sz="3600" b="1" spc="-150" dirty="0" smtClean="0">
                <a:solidFill>
                  <a:schemeClr val="bg1"/>
                </a:solidFill>
              </a:rPr>
              <a:t>3,0 </a:t>
            </a:r>
            <a:r>
              <a:rPr lang="de-AT" sz="3600" b="1" spc="-150" dirty="0" err="1" smtClean="0">
                <a:solidFill>
                  <a:schemeClr val="bg1"/>
                </a:solidFill>
              </a:rPr>
              <a:t>Nm</a:t>
            </a:r>
            <a:endParaRPr lang="de-AT" sz="3600" b="1" spc="-150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-252535" y="3283243"/>
            <a:ext cx="26277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0"/>
              </a:spcAft>
            </a:pPr>
            <a:r>
              <a:rPr lang="de-AT" sz="1000" dirty="0" smtClean="0">
                <a:solidFill>
                  <a:schemeClr val="bg1"/>
                </a:solidFill>
              </a:rPr>
              <a:t>*bei </a:t>
            </a:r>
            <a:r>
              <a:rPr lang="de-AT" sz="1000" dirty="0" smtClean="0">
                <a:solidFill>
                  <a:schemeClr val="bg1"/>
                </a:solidFill>
              </a:rPr>
              <a:t>36</a:t>
            </a:r>
            <a:r>
              <a:rPr lang="de-AT" sz="1000" dirty="0" smtClean="0">
                <a:solidFill>
                  <a:schemeClr val="bg1"/>
                </a:solidFill>
              </a:rPr>
              <a:t>00 </a:t>
            </a:r>
            <a:r>
              <a:rPr lang="de-AT" sz="1000" dirty="0">
                <a:solidFill>
                  <a:schemeClr val="bg1"/>
                </a:solidFill>
              </a:rPr>
              <a:t>U/min </a:t>
            </a:r>
            <a:r>
              <a:rPr lang="de-AT" sz="1000" dirty="0" smtClean="0">
                <a:solidFill>
                  <a:schemeClr val="bg1"/>
                </a:solidFill>
              </a:rPr>
              <a:t>|</a:t>
            </a:r>
            <a:r>
              <a:rPr lang="de-AT" sz="1000" dirty="0">
                <a:solidFill>
                  <a:schemeClr val="bg1"/>
                </a:solidFill>
              </a:rPr>
              <a:t> at</a:t>
            </a:r>
            <a:r>
              <a:rPr lang="de-AT" sz="1000" dirty="0" smtClean="0">
                <a:solidFill>
                  <a:schemeClr val="bg1"/>
                </a:solidFill>
              </a:rPr>
              <a:t> </a:t>
            </a:r>
            <a:r>
              <a:rPr lang="de-AT" sz="1000" dirty="0" smtClean="0">
                <a:solidFill>
                  <a:schemeClr val="bg1"/>
                </a:solidFill>
              </a:rPr>
              <a:t>36</a:t>
            </a:r>
            <a:r>
              <a:rPr lang="de-AT" sz="1000" dirty="0" smtClean="0">
                <a:solidFill>
                  <a:schemeClr val="bg1"/>
                </a:solidFill>
              </a:rPr>
              <a:t>00 </a:t>
            </a:r>
            <a:r>
              <a:rPr lang="de-AT" sz="1000" dirty="0" err="1" smtClean="0">
                <a:solidFill>
                  <a:schemeClr val="bg1"/>
                </a:solidFill>
              </a:rPr>
              <a:t>rpm</a:t>
            </a:r>
            <a:endParaRPr lang="de-AT" sz="1000" dirty="0">
              <a:solidFill>
                <a:schemeClr val="bg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763688" y="1789100"/>
            <a:ext cx="164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400" b="1" dirty="0" smtClean="0">
                <a:solidFill>
                  <a:schemeClr val="bg1"/>
                </a:solidFill>
              </a:rPr>
              <a:t>*</a:t>
            </a:r>
            <a:endParaRPr lang="de-AT" sz="1400" b="1" dirty="0">
              <a:solidFill>
                <a:schemeClr val="bg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780972" y="2291389"/>
            <a:ext cx="164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400" b="1" dirty="0" smtClean="0">
                <a:solidFill>
                  <a:schemeClr val="bg1"/>
                </a:solidFill>
              </a:rPr>
              <a:t>*</a:t>
            </a:r>
            <a:endParaRPr lang="de-AT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020272" y="1340768"/>
            <a:ext cx="1873572" cy="503238"/>
          </a:xfrm>
        </p:spPr>
        <p:txBody>
          <a:bodyPr/>
          <a:lstStyle/>
          <a:p>
            <a:pPr algn="r">
              <a:buNone/>
            </a:pPr>
            <a:r>
              <a:rPr lang="de-AT" sz="1800" b="1" dirty="0" smtClean="0"/>
              <a:t>Motorrad / Bike</a:t>
            </a:r>
            <a:endParaRPr lang="de-AT" sz="1800" b="1" dirty="0"/>
          </a:p>
        </p:txBody>
      </p:sp>
      <p:sp>
        <p:nvSpPr>
          <p:cNvPr id="13" name="Textplatzhalter 5"/>
          <p:cNvSpPr txBox="1">
            <a:spLocks/>
          </p:cNvSpPr>
          <p:nvPr/>
        </p:nvSpPr>
        <p:spPr>
          <a:xfrm>
            <a:off x="3023030" y="1392562"/>
            <a:ext cx="2928958" cy="30824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de-AT" sz="1800" dirty="0" smtClean="0"/>
              <a:t>Slip-on</a:t>
            </a:r>
            <a:r>
              <a:rPr lang="de-AT" sz="1800" b="1" dirty="0" smtClean="0"/>
              <a:t> OKAMI</a:t>
            </a:r>
            <a:endParaRPr lang="de-AT" sz="1800" b="1" dirty="0"/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1910907" y="5949280"/>
            <a:ext cx="5153203" cy="240190"/>
          </a:xfrm>
        </p:spPr>
        <p:txBody>
          <a:bodyPr/>
          <a:lstStyle/>
          <a:p>
            <a:pPr algn="ctr">
              <a:buNone/>
            </a:pPr>
            <a:r>
              <a:rPr lang="de-AT" dirty="0" smtClean="0"/>
              <a:t>Abbildung kann vom Original abweichen / Picture </a:t>
            </a:r>
            <a:r>
              <a:rPr lang="de-AT" dirty="0" err="1" smtClean="0"/>
              <a:t>can</a:t>
            </a:r>
            <a:r>
              <a:rPr lang="de-AT" dirty="0" smtClean="0"/>
              <a:t> </a:t>
            </a:r>
            <a:r>
              <a:rPr lang="de-AT" dirty="0" err="1" smtClean="0"/>
              <a:t>deviate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original </a:t>
            </a:r>
            <a:r>
              <a:rPr lang="de-AT" dirty="0" err="1" smtClean="0"/>
              <a:t>product</a:t>
            </a:r>
            <a:endParaRPr lang="de-AT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2" t="1" r="20864" b="3814"/>
          <a:stretch/>
        </p:blipFill>
        <p:spPr>
          <a:xfrm>
            <a:off x="369348" y="1931480"/>
            <a:ext cx="4104456" cy="3811894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783" y="2190172"/>
            <a:ext cx="4180013" cy="2351954"/>
          </a:xfrm>
          <a:prstGeom prst="rect">
            <a:avLst/>
          </a:prstGeom>
        </p:spPr>
      </p:pic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481919"/>
              </p:ext>
            </p:extLst>
          </p:nvPr>
        </p:nvGraphicFramePr>
        <p:xfrm>
          <a:off x="4713783" y="4653136"/>
          <a:ext cx="4180013" cy="1203960"/>
        </p:xfrm>
        <a:graphic>
          <a:graphicData uri="http://schemas.openxmlformats.org/drawingml/2006/table">
            <a:tbl>
              <a:tblPr/>
              <a:tblGrid>
                <a:gridCol w="1731741"/>
                <a:gridCol w="504056"/>
                <a:gridCol w="792088"/>
                <a:gridCol w="648072"/>
                <a:gridCol w="504056"/>
              </a:tblGrid>
              <a:tr h="149522"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-Narrow"/>
                        </a:rPr>
                        <a:t>Gewicht / </a:t>
                      </a:r>
                      <a:r>
                        <a:rPr lang="de-AT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Helvetica-Narrow"/>
                        </a:rPr>
                        <a:t>weight</a:t>
                      </a:r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-Narrow"/>
                        </a:rPr>
                        <a:t> (kg)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pPr algn="ctr" rtl="0" fontAlgn="b"/>
                      <a:endParaRPr lang="de-AT" sz="800" b="0" i="0" u="none" strike="noStrike" dirty="0">
                        <a:effectLst/>
                        <a:latin typeface="Helvetica-Narrow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de-AT" sz="800" b="1" i="0" u="none" strike="noStrike" dirty="0">
                          <a:effectLst/>
                          <a:latin typeface="Helvetica-Narrow"/>
                        </a:rPr>
                        <a:t>stock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de-AT" sz="800" b="1" i="0" u="none" strike="noStrike">
                          <a:effectLst/>
                          <a:latin typeface="Helvetica-Narrow"/>
                        </a:rPr>
                        <a:t>REMUS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800" b="0" i="0" u="none" strike="noStrike" dirty="0">
                          <a:effectLst/>
                          <a:latin typeface="Helvetica-Narrow"/>
                        </a:rPr>
                        <a:t>Außenmantel / </a:t>
                      </a:r>
                      <a:r>
                        <a:rPr lang="de-AT" sz="800" b="0" i="0" u="none" strike="noStrike" dirty="0" err="1">
                          <a:effectLst/>
                          <a:latin typeface="Helvetica-Narrow"/>
                        </a:rPr>
                        <a:t>sleeve</a:t>
                      </a:r>
                      <a:endParaRPr lang="de-AT" sz="800" b="0" i="0" u="none" strike="noStrike" dirty="0">
                        <a:effectLst/>
                        <a:latin typeface="Helvetica-Narrow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800" b="1" i="0" u="none" strike="noStrike" dirty="0">
                          <a:effectLst/>
                          <a:latin typeface="Helvetica-Narrow"/>
                        </a:rPr>
                        <a:t>E</a:t>
                      </a:r>
                      <a:r>
                        <a:rPr lang="de-AT" sz="800" b="1" i="0" u="none" strike="noStrike" dirty="0" smtClean="0">
                          <a:effectLst/>
                          <a:latin typeface="Helvetica-Narrow"/>
                        </a:rPr>
                        <a:t>delstahl</a:t>
                      </a:r>
                      <a:endParaRPr lang="de-AT" sz="800" b="1" i="0" u="none" strike="noStrike" dirty="0">
                        <a:effectLst/>
                        <a:latin typeface="Helvetica-Narrow"/>
                      </a:endParaRPr>
                    </a:p>
                    <a:p>
                      <a:pPr algn="ctr" rtl="0" fontAlgn="b"/>
                      <a:r>
                        <a:rPr lang="de-AT" sz="800" b="1" i="0" u="none" strike="noStrike" dirty="0" err="1">
                          <a:effectLst/>
                          <a:latin typeface="Helvetica-Narrow"/>
                        </a:rPr>
                        <a:t>stainless</a:t>
                      </a:r>
                      <a:r>
                        <a:rPr lang="de-AT" sz="800" b="1" i="0" u="none" strike="noStrike" dirty="0">
                          <a:effectLst/>
                          <a:latin typeface="Helvetica-Narrow"/>
                        </a:rPr>
                        <a:t> </a:t>
                      </a:r>
                      <a:r>
                        <a:rPr lang="de-AT" sz="800" b="1" i="0" u="none" strike="noStrike" dirty="0" err="1">
                          <a:effectLst/>
                          <a:latin typeface="Helvetica-Narrow"/>
                        </a:rPr>
                        <a:t>steel</a:t>
                      </a:r>
                      <a:endParaRPr lang="de-AT" sz="800" b="1" i="0" u="none" strike="noStrike" dirty="0">
                        <a:effectLst/>
                        <a:latin typeface="Helvetica-Narrow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800" b="1" i="0" u="none" strike="noStrike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Titan</a:t>
                      </a:r>
                    </a:p>
                    <a:p>
                      <a:pPr algn="ctr" rtl="0" fontAlgn="b"/>
                      <a:r>
                        <a:rPr lang="de-AT" sz="800" b="1" i="0" u="none" strike="noStrike" dirty="0" err="1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titanium</a:t>
                      </a:r>
                      <a:endParaRPr lang="de-AT" sz="800" b="1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AT" sz="800" b="1" i="0" u="none" strike="noStrike" dirty="0">
                          <a:effectLst/>
                          <a:latin typeface="Helvetica-Narrow"/>
                        </a:rPr>
                        <a:t>Carbon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800" b="0" i="0" u="none" strike="noStrike">
                          <a:effectLst/>
                          <a:latin typeface="Helvetica-Narrow"/>
                        </a:rPr>
                        <a:t>Verbindungsrohr / connecting tube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de-AT" sz="800" b="1" i="0" u="none" strike="noStrike" dirty="0">
                          <a:effectLst/>
                          <a:latin typeface="Helvetica-Narrow"/>
                        </a:rPr>
                        <a:t>5,40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-Narrow"/>
                        </a:rPr>
                        <a:t>0,40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175260">
                <a:tc>
                  <a:txBody>
                    <a:bodyPr/>
                    <a:lstStyle/>
                    <a:p>
                      <a:pPr algn="ctr" rtl="0" fontAlgn="b"/>
                      <a:r>
                        <a:rPr lang="de-AT" sz="800" b="0" i="0" u="none" strike="noStrike">
                          <a:effectLst/>
                          <a:latin typeface="Helvetica-Narrow"/>
                        </a:rPr>
                        <a:t>Schalldämpfer / silencer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-Narrow"/>
                        </a:rPr>
                        <a:t>2,90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AT" sz="800" b="1" i="0" u="none" strike="noStrike" dirty="0">
                          <a:effectLst/>
                          <a:latin typeface="Helvetica-Narrow"/>
                        </a:rPr>
                        <a:t>2,70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AT" sz="800" b="1" i="0" u="none" strike="noStrike" dirty="0">
                          <a:effectLst/>
                          <a:latin typeface="Helvetica-Narrow"/>
                        </a:rPr>
                        <a:t>2,60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341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1710188" y="5949280"/>
            <a:ext cx="6048000" cy="216024"/>
          </a:xfrm>
        </p:spPr>
        <p:txBody>
          <a:bodyPr/>
          <a:lstStyle/>
          <a:p>
            <a:r>
              <a:rPr lang="de-AT" dirty="0" smtClean="0"/>
              <a:t>Technische Änderungen und Irrtümer bleiben vorbehalten. / </a:t>
            </a:r>
            <a:r>
              <a:rPr lang="de-AT" dirty="0" err="1" smtClean="0"/>
              <a:t>Subject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technical</a:t>
            </a:r>
            <a:r>
              <a:rPr lang="de-AT" dirty="0" smtClean="0"/>
              <a:t> </a:t>
            </a:r>
            <a:r>
              <a:rPr lang="de-AT" dirty="0" err="1" smtClean="0"/>
              <a:t>alterations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errors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>
              <a:buNone/>
            </a:pPr>
            <a:r>
              <a:rPr lang="de-AT" sz="1800" b="1" dirty="0" smtClean="0"/>
              <a:t>Leistungsdiagramm / </a:t>
            </a:r>
            <a:r>
              <a:rPr lang="de-AT" sz="1800" b="1" dirty="0" err="1" smtClean="0"/>
              <a:t>Dyno</a:t>
            </a:r>
            <a:r>
              <a:rPr lang="de-AT" sz="1800" b="1" dirty="0" smtClean="0"/>
              <a:t> </a:t>
            </a:r>
            <a:r>
              <a:rPr lang="de-AT" sz="1800" b="1" dirty="0" err="1" smtClean="0"/>
              <a:t>chart</a:t>
            </a:r>
            <a:endParaRPr lang="de-AT" sz="1800" b="1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3" t="13278" r="5113" b="7712"/>
          <a:stretch/>
        </p:blipFill>
        <p:spPr>
          <a:xfrm>
            <a:off x="1448906" y="1809726"/>
            <a:ext cx="6570564" cy="409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467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570314" y="1340768"/>
            <a:ext cx="4465860" cy="360040"/>
          </a:xfrm>
        </p:spPr>
        <p:txBody>
          <a:bodyPr/>
          <a:lstStyle/>
          <a:p>
            <a:pPr algn="r">
              <a:buNone/>
            </a:pPr>
            <a:r>
              <a:rPr lang="de-AT" sz="1800" b="1" dirty="0" smtClean="0"/>
              <a:t>Artikelliste im Detail / </a:t>
            </a:r>
            <a:r>
              <a:rPr lang="de-AT" sz="1800" b="1" dirty="0" err="1" smtClean="0"/>
              <a:t>Partnumbers</a:t>
            </a:r>
            <a:r>
              <a:rPr lang="de-AT" sz="1800" b="1" dirty="0" smtClean="0"/>
              <a:t> in </a:t>
            </a:r>
            <a:r>
              <a:rPr lang="de-AT" sz="1800" b="1" dirty="0" err="1" smtClean="0"/>
              <a:t>detail</a:t>
            </a:r>
            <a:endParaRPr lang="de-AT" sz="1800" b="1" dirty="0"/>
          </a:p>
        </p:txBody>
      </p:sp>
      <p:sp>
        <p:nvSpPr>
          <p:cNvPr id="8" name="Tabellenplatzhalter 6"/>
          <p:cNvSpPr txBox="1">
            <a:spLocks/>
          </p:cNvSpPr>
          <p:nvPr/>
        </p:nvSpPr>
        <p:spPr>
          <a:xfrm>
            <a:off x="179512" y="1844824"/>
            <a:ext cx="8856662" cy="3240088"/>
          </a:xfrm>
          <a:prstGeom prst="rect">
            <a:avLst/>
          </a:prstGeom>
        </p:spPr>
      </p:sp>
      <p:graphicFrame>
        <p:nvGraphicFramePr>
          <p:cNvPr id="5" name="Tabellenplatzhalter 5"/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928574695"/>
              </p:ext>
            </p:extLst>
          </p:nvPr>
        </p:nvGraphicFramePr>
        <p:xfrm>
          <a:off x="107504" y="1810896"/>
          <a:ext cx="8928546" cy="1402080"/>
        </p:xfrm>
        <a:graphic>
          <a:graphicData uri="http://schemas.openxmlformats.org/drawingml/2006/table">
            <a:tbl>
              <a:tblPr/>
              <a:tblGrid>
                <a:gridCol w="1195011"/>
                <a:gridCol w="285239"/>
                <a:gridCol w="219277"/>
                <a:gridCol w="1702518"/>
                <a:gridCol w="1693605"/>
                <a:gridCol w="623960"/>
                <a:gridCol w="606133"/>
                <a:gridCol w="677442"/>
                <a:gridCol w="1025076"/>
                <a:gridCol w="900285"/>
              </a:tblGrid>
              <a:tr h="219202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ARTIKELNUMMERN IM DETAIL / PART NUMBERS IN DETAIL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212560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Modell - 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Bj.</a:t>
                      </a:r>
                      <a:b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year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Ømm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Beschreibung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description</a:t>
                      </a:r>
                      <a:endParaRPr lang="de-AT" sz="600" b="1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Typ</a:t>
                      </a:r>
                      <a:b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Mantel</a:t>
                      </a:r>
                      <a:b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Variante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sleeve</a:t>
                      </a:r>
                      <a:b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version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Artikelnummer</a:t>
                      </a:r>
                      <a:b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part number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EUR exkl. MwSt.</a:t>
                      </a:r>
                      <a:br>
                        <a:rPr lang="fr-FR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fr-FR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EUR excl. VAT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908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V-Strom 1000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17-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54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Edelstahl Verbindungsrohr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stainless steel connecting tube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0105 857517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93,00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908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V-Strom 1000XT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OKAMI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OKAMI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Edelstahl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stainless</a:t>
                      </a:r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de-AT" sz="6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steel</a:t>
                      </a:r>
                      <a:endParaRPr lang="de-AT" sz="600" b="0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14682 857517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299,00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908">
                <a:tc>
                  <a:txBody>
                    <a:bodyPr/>
                    <a:lstStyle/>
                    <a:p>
                      <a:pPr algn="l" fontAlgn="t"/>
                      <a:r>
                        <a:rPr lang="pl-PL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74 kW, WDD0, (Euro 4)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OKAMI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OKAMI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Carbon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carbon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14482 857517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386,00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908">
                <a:tc>
                  <a:txBody>
                    <a:bodyPr/>
                    <a:lstStyle/>
                    <a:p>
                      <a:pPr algn="l" fontAlgn="b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OKAMI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OKAMI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Titan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titanium</a:t>
                      </a:r>
                      <a:endParaRPr lang="de-AT" sz="600" b="0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14882 857517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348,00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Preise 2017 in Euro exkl. MwSt. / Prices 2017 in Euro excl. VAT!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r" fontAlgn="b"/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Irrtum und Änderung vorbehalten / Errors </a:t>
                      </a:r>
                      <a:r>
                        <a:rPr lang="de-AT" sz="5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and</a:t>
                      </a:r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omission</a:t>
                      </a:r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excepted</a:t>
                      </a:r>
                      <a:endParaRPr lang="de-AT" sz="500" b="0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282283" y="1340768"/>
            <a:ext cx="4681884" cy="432048"/>
          </a:xfrm>
        </p:spPr>
        <p:txBody>
          <a:bodyPr/>
          <a:lstStyle/>
          <a:p>
            <a:pPr algn="r">
              <a:buNone/>
            </a:pPr>
            <a:r>
              <a:rPr lang="de-AT" sz="1800" b="1" dirty="0" smtClean="0"/>
              <a:t>Artikelliste / </a:t>
            </a:r>
            <a:r>
              <a:rPr lang="de-AT" sz="1800" b="1" dirty="0" err="1" smtClean="0"/>
              <a:t>Partnumbers</a:t>
            </a:r>
            <a:endParaRPr lang="de-AT" sz="1800" b="1" dirty="0"/>
          </a:p>
        </p:txBody>
      </p:sp>
      <p:graphicFrame>
        <p:nvGraphicFramePr>
          <p:cNvPr id="8" name="Tabellenplatzhalter 7"/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1218600246"/>
              </p:ext>
            </p:extLst>
          </p:nvPr>
        </p:nvGraphicFramePr>
        <p:xfrm>
          <a:off x="107505" y="1830328"/>
          <a:ext cx="8928991" cy="1310640"/>
        </p:xfrm>
        <a:graphic>
          <a:graphicData uri="http://schemas.openxmlformats.org/drawingml/2006/table">
            <a:tbl>
              <a:tblPr/>
              <a:tblGrid>
                <a:gridCol w="1049614"/>
                <a:gridCol w="234211"/>
                <a:gridCol w="251561"/>
                <a:gridCol w="1604782"/>
                <a:gridCol w="1708876"/>
                <a:gridCol w="633238"/>
                <a:gridCol w="633238"/>
                <a:gridCol w="563843"/>
                <a:gridCol w="746007"/>
                <a:gridCol w="746007"/>
                <a:gridCol w="757614"/>
              </a:tblGrid>
              <a:tr h="144016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ARTIKELNUMMERN / PART NUMBERS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238102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Modell - 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Bj.</a:t>
                      </a:r>
                      <a:b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year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Ømm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Beschreibung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description</a:t>
                      </a:r>
                      <a:endParaRPr lang="de-AT" sz="600" b="1" i="0" u="none" strike="noStrike" dirty="0"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Typ</a:t>
                      </a:r>
                    </a:p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Schalldämpfer </a:t>
                      </a:r>
                    </a:p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muffler</a:t>
                      </a:r>
                      <a:endParaRPr lang="de-AT" sz="600" b="1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Mantel</a:t>
                      </a:r>
                    </a:p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Variante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600" b="1" i="0" u="none" strike="noStrike" dirty="0" err="1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version</a:t>
                      </a:r>
                      <a:endParaRPr lang="de-AT" sz="600" b="1" i="0" u="none" strike="noStrike" dirty="0" smtClean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algn="ctr" fontAlgn="ctr"/>
                      <a:r>
                        <a:rPr lang="de-AT" sz="600" b="1" i="0" u="none" strike="noStrike" dirty="0" err="1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sleeve</a:t>
                      </a:r>
                      <a:endParaRPr lang="de-AT" sz="600" b="1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Setartikelnummer</a:t>
                      </a:r>
                      <a:endParaRPr lang="de-AT" sz="600" b="1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setpartnumber</a:t>
                      </a:r>
                      <a:endParaRPr lang="de-AT" sz="600" b="1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EUR exkl. MwSt.</a:t>
                      </a:r>
                      <a:br>
                        <a:rPr lang="fr-FR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fr-FR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EUR excl. VAT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051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V-Strom 1000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17-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54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Slip on (Schalldämpfer inkl. VBR)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slip on (muffler incl. connecting tube)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OKAMI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Edelstahl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stainless steel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0514682 857517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392,00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051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V-Strom 1000XT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OKAMI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Carbon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carbon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0514482 857517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479,00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757">
                <a:tc>
                  <a:txBody>
                    <a:bodyPr/>
                    <a:lstStyle/>
                    <a:p>
                      <a:pPr algn="l" fontAlgn="t"/>
                      <a:r>
                        <a:rPr lang="pl-PL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74 kW, WDD0, (Euro 4)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OKAMI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Titan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titanium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0514882 857517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441,00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Preise 2017 in Euro exkl. MwSt. / Prices 2017 in Euro excl. VAT!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b"/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Irrtum und Änderung vorbehalten / Errors </a:t>
                      </a:r>
                      <a:r>
                        <a:rPr lang="de-AT" sz="5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and</a:t>
                      </a:r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omission</a:t>
                      </a:r>
                      <a:r>
                        <a:rPr lang="de-AT" sz="500" b="0" i="0" u="none" strike="noStrike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excepted</a:t>
                      </a:r>
                      <a:endParaRPr lang="de-AT" sz="500" b="0" i="0" u="none" strike="noStrike" dirty="0"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3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316</Words>
  <Application>Microsoft Macintosh PowerPoint</Application>
  <PresentationFormat>Bildschirmpräsentation (4:3)</PresentationFormat>
  <Paragraphs>141</Paragraphs>
  <Slides>5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Calibri</vt:lpstr>
      <vt:lpstr>Helvetica</vt:lpstr>
      <vt:lpstr>Helvetica-Narrow</vt:lpstr>
      <vt:lpstr>Arial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benjamin.druck</dc:creator>
  <cp:lastModifiedBy>Benjamin Druck</cp:lastModifiedBy>
  <cp:revision>121</cp:revision>
  <cp:lastPrinted>2017-05-15T14:44:25Z</cp:lastPrinted>
  <dcterms:created xsi:type="dcterms:W3CDTF">2014-04-07T11:02:28Z</dcterms:created>
  <dcterms:modified xsi:type="dcterms:W3CDTF">2017-07-13T10:54:16Z</dcterms:modified>
</cp:coreProperties>
</file>