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63" r:id="rId4"/>
    <p:sldId id="264" r:id="rId5"/>
    <p:sldId id="267" r:id="rId6"/>
    <p:sldId id="266" r:id="rId7"/>
    <p:sldId id="259" r:id="rId8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80" autoAdjust="0"/>
    <p:restoredTop sz="94541" autoAdjust="0"/>
  </p:normalViewPr>
  <p:slideViewPr>
    <p:cSldViewPr>
      <p:cViewPr>
        <p:scale>
          <a:sx n="290" d="100"/>
          <a:sy n="290" d="100"/>
        </p:scale>
        <p:origin x="-3936" y="-60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19.09.17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19.09.17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696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4" t="8126" r="27141" b="6559"/>
          <a:stretch/>
        </p:blipFill>
        <p:spPr>
          <a:xfrm>
            <a:off x="2123728" y="1421015"/>
            <a:ext cx="5040560" cy="432048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07504" y="5605954"/>
            <a:ext cx="8928992" cy="431576"/>
          </a:xfrm>
        </p:spPr>
        <p:txBody>
          <a:bodyPr/>
          <a:lstStyle/>
          <a:p>
            <a:pPr algn="ctr">
              <a:buNone/>
            </a:pPr>
            <a:r>
              <a:rPr lang="de-AT" sz="1700" b="1" dirty="0" smtClean="0"/>
              <a:t>Honda CRF1000L </a:t>
            </a:r>
            <a:r>
              <a:rPr lang="de-AT" sz="1700" b="1" dirty="0" err="1" smtClean="0"/>
              <a:t>Africa</a:t>
            </a:r>
            <a:r>
              <a:rPr lang="de-AT" sz="1700" b="1" dirty="0" smtClean="0"/>
              <a:t> </a:t>
            </a:r>
            <a:r>
              <a:rPr lang="de-AT" sz="1700" b="1" dirty="0" err="1" smtClean="0"/>
              <a:t>Twin</a:t>
            </a:r>
            <a:r>
              <a:rPr lang="de-AT" sz="1700" b="1" dirty="0" smtClean="0"/>
              <a:t> Mod. 2017 RACING </a:t>
            </a:r>
            <a:r>
              <a:rPr lang="de-AT" sz="1700" b="1" dirty="0"/>
              <a:t>EXHAUST OPTIONS FOR EXPORT MARKETS</a:t>
            </a:r>
          </a:p>
          <a:p>
            <a:pPr>
              <a:buNone/>
            </a:pP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300192" y="1340768"/>
            <a:ext cx="2593652" cy="432048"/>
          </a:xfrm>
        </p:spPr>
        <p:txBody>
          <a:bodyPr/>
          <a:lstStyle/>
          <a:p>
            <a:pPr algn="r">
              <a:buNone/>
            </a:pPr>
            <a:r>
              <a:rPr lang="de-AT" sz="1800" dirty="0" smtClean="0"/>
              <a:t>BIKE INFO 04-RACE/2017</a:t>
            </a:r>
            <a:endParaRPr lang="de-AT" sz="1800" dirty="0"/>
          </a:p>
        </p:txBody>
      </p:sp>
      <p:sp>
        <p:nvSpPr>
          <p:cNvPr id="6" name="Rechteck 5"/>
          <p:cNvSpPr/>
          <p:nvPr/>
        </p:nvSpPr>
        <p:spPr>
          <a:xfrm>
            <a:off x="-12520" y="1683730"/>
            <a:ext cx="2051720" cy="246535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80528" y="250509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spc="-150" dirty="0" smtClean="0">
                <a:solidFill>
                  <a:schemeClr val="bg1"/>
                </a:solidFill>
              </a:rPr>
              <a:t>+ 5,3 </a:t>
            </a:r>
            <a:r>
              <a:rPr lang="de-AT" sz="4000" b="1" spc="-150" dirty="0" err="1" smtClean="0">
                <a:solidFill>
                  <a:schemeClr val="bg1"/>
                </a:solidFill>
              </a:rPr>
              <a:t>Nm</a:t>
            </a:r>
            <a:endParaRPr lang="de-AT" sz="4000" b="1" spc="-15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1844824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 smtClean="0">
                <a:solidFill>
                  <a:schemeClr val="bg1"/>
                </a:solidFill>
              </a:rPr>
              <a:t>+ 4,8 HP</a:t>
            </a:r>
            <a:endParaRPr lang="de-AT" sz="4000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162637" y="315316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spc="-150" dirty="0">
                <a:solidFill>
                  <a:schemeClr val="bg1"/>
                </a:solidFill>
              </a:rPr>
              <a:t>-</a:t>
            </a:r>
            <a:r>
              <a:rPr lang="de-AT" sz="4000" b="1" spc="-150" dirty="0" smtClean="0">
                <a:solidFill>
                  <a:schemeClr val="bg1"/>
                </a:solidFill>
              </a:rPr>
              <a:t> 2,2 kg</a:t>
            </a:r>
            <a:endParaRPr lang="de-AT" sz="4000" b="1" spc="-1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3" t="6309" r="26621" b="5346"/>
          <a:stretch/>
        </p:blipFill>
        <p:spPr>
          <a:xfrm>
            <a:off x="179512" y="1628800"/>
            <a:ext cx="4392488" cy="3925202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603344"/>
              </p:ext>
            </p:extLst>
          </p:nvPr>
        </p:nvGraphicFramePr>
        <p:xfrm>
          <a:off x="5681917" y="4693371"/>
          <a:ext cx="3238799" cy="1264920"/>
        </p:xfrm>
        <a:graphic>
          <a:graphicData uri="http://schemas.openxmlformats.org/drawingml/2006/table">
            <a:tbl>
              <a:tblPr/>
              <a:tblGrid>
                <a:gridCol w="1529494"/>
                <a:gridCol w="727364"/>
                <a:gridCol w="981941"/>
              </a:tblGrid>
              <a:tr h="19050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1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Weight</a:t>
                      </a:r>
                      <a:r>
                        <a:rPr lang="de-AT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 </a:t>
                      </a:r>
                      <a:r>
                        <a:rPr lang="de-A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 </a:t>
                      </a:r>
                      <a:r>
                        <a:rPr lang="de-AT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steel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header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3,20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3,00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silencer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4,80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3,10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77" y="1628800"/>
            <a:ext cx="4222339" cy="2664296"/>
          </a:xfrm>
          <a:prstGeom prst="rect">
            <a:avLst/>
          </a:prstGeom>
        </p:spPr>
      </p:pic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RACING HEADER</a:t>
            </a:r>
            <a:endParaRPr lang="de-AT" sz="1800" b="1" dirty="0"/>
          </a:p>
        </p:txBody>
      </p:sp>
    </p:spTree>
    <p:extLst>
      <p:ext uri="{BB962C8B-B14F-4D97-AF65-F5344CB8AC3E}">
        <p14:creationId xmlns:p14="http://schemas.microsoft.com/office/powerpoint/2010/main" val="28125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378374" cy="246356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16" y="3557724"/>
            <a:ext cx="4378372" cy="2463564"/>
          </a:xfrm>
          <a:prstGeom prst="rect">
            <a:avLst/>
          </a:prstGeom>
        </p:spPr>
      </p:pic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OKAMI RACING EXHAUST</a:t>
            </a:r>
            <a:endParaRPr lang="de-AT" sz="1800" b="1" dirty="0"/>
          </a:p>
        </p:txBody>
      </p:sp>
    </p:spTree>
    <p:extLst>
      <p:ext uri="{BB962C8B-B14F-4D97-AF65-F5344CB8AC3E}">
        <p14:creationId xmlns:p14="http://schemas.microsoft.com/office/powerpoint/2010/main" val="371485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t="4207" r="25438" b="5346"/>
          <a:stretch/>
        </p:blipFill>
        <p:spPr>
          <a:xfrm>
            <a:off x="4644008" y="1711360"/>
            <a:ext cx="4371161" cy="399911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8169" r="26459" b="7421"/>
          <a:stretch/>
        </p:blipFill>
        <p:spPr>
          <a:xfrm>
            <a:off x="107504" y="1978287"/>
            <a:ext cx="4454614" cy="373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0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84976" cy="3962024"/>
          </a:xfrm>
          <a:prstGeom prst="rect">
            <a:avLst/>
          </a:prstGeom>
        </p:spPr>
      </p:pic>
      <p:sp>
        <p:nvSpPr>
          <p:cNvPr id="3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076056" y="1228525"/>
            <a:ext cx="3960168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err="1" smtClean="0"/>
              <a:t>Complete</a:t>
            </a:r>
            <a:r>
              <a:rPr lang="de-AT" sz="1800" b="1" dirty="0" smtClean="0"/>
              <a:t> OKAMI de-</a:t>
            </a:r>
            <a:r>
              <a:rPr lang="de-AT" sz="1800" b="1" dirty="0" err="1" smtClean="0"/>
              <a:t>cat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racing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system</a:t>
            </a:r>
            <a:r>
              <a:rPr lang="de-AT" sz="1800" b="1" dirty="0" smtClean="0"/>
              <a:t> </a:t>
            </a:r>
            <a:endParaRPr lang="de-AT" sz="1800" b="1" dirty="0"/>
          </a:p>
        </p:txBody>
      </p:sp>
    </p:spTree>
    <p:extLst>
      <p:ext uri="{BB962C8B-B14F-4D97-AF65-F5344CB8AC3E}">
        <p14:creationId xmlns:p14="http://schemas.microsoft.com/office/powerpoint/2010/main" val="105355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dirty="0" smtClean="0"/>
              <a:t>Technische Änderungen und Irrtümer bleiben vorbehalten. </a:t>
            </a:r>
            <a:r>
              <a:rPr lang="de-AT" dirty="0" err="1" smtClean="0"/>
              <a:t>Subject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technical</a:t>
            </a:r>
            <a:r>
              <a:rPr lang="de-AT" dirty="0" smtClean="0"/>
              <a:t> </a:t>
            </a:r>
            <a:r>
              <a:rPr lang="de-AT" dirty="0" err="1" smtClean="0"/>
              <a:t>alterations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errors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6244" r="3539" b="8806"/>
          <a:stretch/>
        </p:blipFill>
        <p:spPr>
          <a:xfrm>
            <a:off x="755576" y="1628800"/>
            <a:ext cx="7347859" cy="43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9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236295" y="1320678"/>
            <a:ext cx="1826969" cy="338406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Part </a:t>
            </a:r>
            <a:r>
              <a:rPr lang="de-AT" sz="1800" b="1" dirty="0" err="1" smtClean="0"/>
              <a:t>numbers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5" name="Tabellenplatzhalter 4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844072469"/>
              </p:ext>
            </p:extLst>
          </p:nvPr>
        </p:nvGraphicFramePr>
        <p:xfrm>
          <a:off x="1112476" y="2066324"/>
          <a:ext cx="6899596" cy="1400994"/>
        </p:xfrm>
        <a:graphic>
          <a:graphicData uri="http://schemas.openxmlformats.org/drawingml/2006/table">
            <a:tbl>
              <a:tblPr/>
              <a:tblGrid>
                <a:gridCol w="1130643"/>
                <a:gridCol w="329400"/>
                <a:gridCol w="284886"/>
                <a:gridCol w="1638098"/>
                <a:gridCol w="943686"/>
                <a:gridCol w="890271"/>
                <a:gridCol w="890271"/>
                <a:gridCol w="792341"/>
              </a:tblGrid>
              <a:tr h="20876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PART </a:t>
                      </a:r>
                      <a:r>
                        <a:rPr lang="de-A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NUMBERS IN </a:t>
                      </a:r>
                      <a:r>
                        <a:rPr lang="de-AT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DETAIL </a:t>
                      </a:r>
                      <a:endParaRPr lang="de-AT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83459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Bj.</a:t>
                      </a:r>
                      <a:br>
                        <a:rPr lang="de-AT" sz="600" b="1" i="0" u="none" strike="noStrike">
                          <a:effectLst/>
                          <a:latin typeface="+mn-lt"/>
                        </a:rPr>
                      </a:br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description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Typ</a:t>
                      </a:r>
                      <a:br>
                        <a:rPr lang="de-AT" sz="600" b="1" i="0" u="none" strike="noStrike" dirty="0">
                          <a:effectLst/>
                          <a:latin typeface="+mn-lt"/>
                        </a:rPr>
                      </a:br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sleeve</a:t>
                      </a:r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de-AT" sz="600" b="1" i="0" u="none" strike="noStrike" dirty="0">
                          <a:effectLst/>
                          <a:latin typeface="+mn-lt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Artikelnummer</a:t>
                      </a:r>
                      <a:br>
                        <a:rPr lang="de-AT" sz="600" b="1" i="0" u="none" strike="noStrike">
                          <a:effectLst/>
                          <a:latin typeface="+mn-lt"/>
                        </a:rPr>
                      </a:br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part 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+mn-lt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+mn-lt"/>
                        </a:rPr>
                      </a:br>
                      <a:r>
                        <a:rPr lang="fr-FR" sz="600" b="1" i="0" u="none" strike="noStrike">
                          <a:effectLst/>
                          <a:latin typeface="+mn-lt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CRF1000L </a:t>
                      </a:r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Africa</a:t>
                      </a:r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1" i="0" u="none" strike="noStrike" dirty="0" err="1" smtClean="0">
                          <a:effectLst/>
                          <a:latin typeface="+mn-lt"/>
                        </a:rPr>
                        <a:t>Twin</a:t>
                      </a:r>
                      <a:endParaRPr lang="de-AT" sz="600" b="1" i="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70kW, </a:t>
                      </a:r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SD04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OKAMI </a:t>
                      </a:r>
                      <a:r>
                        <a:rPr lang="de-AT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removable</a:t>
                      </a:r>
                      <a:r>
                        <a:rPr lang="de-AT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sound</a:t>
                      </a:r>
                      <a:r>
                        <a:rPr lang="de-AT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insert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n-lt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stainless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steel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n-lt"/>
                        </a:rPr>
                        <a:t>14683 </a:t>
                      </a:r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257117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334,00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OKAMI </a:t>
                      </a:r>
                      <a:r>
                        <a:rPr lang="de-AT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removable</a:t>
                      </a:r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sound</a:t>
                      </a:r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insert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smtClean="0">
                          <a:effectLst/>
                          <a:latin typeface="+mn-lt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n-lt"/>
                        </a:rPr>
                        <a:t>14783 </a:t>
                      </a:r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257117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364,00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tainless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steel header (2-1) no cat. incl. black heat shield, 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fits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REMUS or 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original</a:t>
                      </a:r>
                      <a:r>
                        <a:rPr lang="en-US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exhaust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n-lt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0101 257117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461,00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+mn-lt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en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119969"/>
              </p:ext>
            </p:extLst>
          </p:nvPr>
        </p:nvGraphicFramePr>
        <p:xfrm>
          <a:off x="1102909" y="3796035"/>
          <a:ext cx="6909163" cy="1478280"/>
        </p:xfrm>
        <a:graphic>
          <a:graphicData uri="http://schemas.openxmlformats.org/drawingml/2006/table">
            <a:tbl>
              <a:tblPr/>
              <a:tblGrid>
                <a:gridCol w="1011418"/>
                <a:gridCol w="248709"/>
                <a:gridCol w="252041"/>
                <a:gridCol w="1581528"/>
                <a:gridCol w="698308"/>
                <a:gridCol w="654935"/>
                <a:gridCol w="829032"/>
                <a:gridCol w="829032"/>
                <a:gridCol w="804160"/>
              </a:tblGrid>
              <a:tr h="209029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SET PART </a:t>
                      </a:r>
                      <a:r>
                        <a:rPr lang="de-A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Bj.</a:t>
                      </a:r>
                      <a:b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Ømm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Typ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Schalldämpfer </a:t>
                      </a: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muffler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sleeve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Setartikelnummer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setpartnumber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+mn-lt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+mn-lt"/>
                        </a:rPr>
                      </a:br>
                      <a:r>
                        <a:rPr lang="fr-FR" sz="600" b="1" i="0" u="none" strike="noStrike">
                          <a:effectLst/>
                          <a:latin typeface="+mn-lt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CRF1000L </a:t>
                      </a:r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Africa</a:t>
                      </a:r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1" i="0" u="none" strike="noStrike" dirty="0" err="1" smtClean="0">
                          <a:effectLst/>
                          <a:latin typeface="+mn-lt"/>
                        </a:rPr>
                        <a:t>Twin</a:t>
                      </a:r>
                      <a:endParaRPr lang="de-AT" sz="600" b="1" i="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70kW, </a:t>
                      </a:r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SD04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AT" sz="600" b="0" i="0" u="none" strike="noStrike" dirty="0" smtClean="0">
                          <a:effectLst/>
                          <a:latin typeface="+mn-lt"/>
                        </a:rPr>
                        <a:t>RACING </a:t>
                      </a:r>
                      <a:r>
                        <a:rPr lang="de-AT" sz="600" b="0" i="0" u="none" strike="noStrike" dirty="0" err="1" smtClean="0">
                          <a:effectLst/>
                          <a:latin typeface="+mn-lt"/>
                        </a:rPr>
                        <a:t>slip</a:t>
                      </a:r>
                      <a:r>
                        <a:rPr lang="de-AT" sz="600" b="0" i="0" u="none" strike="noStrike" dirty="0" smtClean="0">
                          <a:effectLst/>
                          <a:latin typeface="+mn-lt"/>
                        </a:rPr>
                        <a:t> on</a:t>
                      </a:r>
                      <a:r>
                        <a:rPr lang="de-AT" sz="6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baseline="0" dirty="0" err="1" smtClean="0">
                          <a:effectLst/>
                          <a:latin typeface="+mn-lt"/>
                        </a:rPr>
                        <a:t>sport</a:t>
                      </a:r>
                      <a:r>
                        <a:rPr lang="de-AT" sz="6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baseline="0" dirty="0" err="1" smtClean="0">
                          <a:effectLst/>
                          <a:latin typeface="+mn-lt"/>
                        </a:rPr>
                        <a:t>exhaust</a:t>
                      </a:r>
                      <a:r>
                        <a:rPr lang="de-AT" sz="6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baseline="0" dirty="0" err="1" smtClean="0">
                          <a:effectLst/>
                          <a:latin typeface="+mn-lt"/>
                        </a:rPr>
                        <a:t>system</a:t>
                      </a:r>
                      <a:r>
                        <a:rPr lang="de-AT" sz="6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baseline="0" dirty="0" err="1" smtClean="0">
                          <a:effectLst/>
                          <a:latin typeface="+mn-lt"/>
                        </a:rPr>
                        <a:t>with</a:t>
                      </a:r>
                      <a:r>
                        <a:rPr lang="de-AT" sz="6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baseline="0" dirty="0" err="1" smtClean="0">
                          <a:effectLst/>
                          <a:latin typeface="+mn-lt"/>
                        </a:rPr>
                        <a:t>removable</a:t>
                      </a:r>
                      <a:r>
                        <a:rPr lang="de-AT" sz="6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baseline="0" dirty="0" err="1" smtClean="0">
                          <a:effectLst/>
                          <a:latin typeface="+mn-lt"/>
                        </a:rPr>
                        <a:t>sound</a:t>
                      </a:r>
                      <a:r>
                        <a:rPr lang="de-AT" sz="6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baseline="0" dirty="0" err="1" smtClean="0">
                          <a:effectLst/>
                          <a:latin typeface="+mn-lt"/>
                        </a:rPr>
                        <a:t>insert</a:t>
                      </a:r>
                      <a:endParaRPr lang="de-AT" sz="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smtClean="0">
                          <a:effectLst/>
                          <a:latin typeface="+mn-lt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OKAMI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+mn-lt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n-lt"/>
                        </a:rPr>
                        <a:t>steel</a:t>
                      </a:r>
                      <a:endParaRPr lang="de-AT" sz="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n-lt"/>
                        </a:rPr>
                        <a:t>0914683 </a:t>
                      </a:r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257117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334,00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smtClean="0">
                          <a:effectLst/>
                          <a:latin typeface="+mn-lt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OKAMI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+mn-lt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n-lt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n-lt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n-lt"/>
                        </a:rPr>
                        <a:t>0914783 </a:t>
                      </a:r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257117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364,00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54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RACING stainless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steel header (2-1) no cat. incl. black heat shield, 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fits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REMUS or original 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exhaust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n-lt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stainless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steel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0101 257117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461,00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Preise 2017 in Euro exkl. MwSt. / Prices 2017 in Euro excl. VAT</a:t>
                      </a:r>
                      <a:r>
                        <a:rPr lang="de-AT" sz="500" b="0" i="0" u="none" strike="noStrike" dirty="0" smtClean="0">
                          <a:effectLst/>
                          <a:latin typeface="+mn-lt"/>
                        </a:rPr>
                        <a:t>!</a:t>
                      </a:r>
                      <a:endParaRPr lang="de-AT" sz="5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de-AT" sz="5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</Words>
  <Application>Microsoft Macintosh PowerPoint</Application>
  <PresentationFormat>Bildschirmpräsentation (4:3)</PresentationFormat>
  <Paragraphs>107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Helvetica-Narrow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133</cp:revision>
  <cp:lastPrinted>2017-03-20T13:26:00Z</cp:lastPrinted>
  <dcterms:created xsi:type="dcterms:W3CDTF">2014-04-07T11:02:28Z</dcterms:created>
  <dcterms:modified xsi:type="dcterms:W3CDTF">2017-09-19T12:50:05Z</dcterms:modified>
</cp:coreProperties>
</file>