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89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87" autoAdjust="0"/>
    <p:restoredTop sz="94565" autoAdjust="0"/>
  </p:normalViewPr>
  <p:slideViewPr>
    <p:cSldViewPr>
      <p:cViewPr>
        <p:scale>
          <a:sx n="205" d="100"/>
          <a:sy n="205" d="100"/>
        </p:scale>
        <p:origin x="-1040" y="1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089"/>
        <p:guide orient="horz" pos="3108"/>
        <p:guide pos="2103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27.04.15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0662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27.04.15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168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78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81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12776"/>
            <a:ext cx="5184576" cy="3953239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3568" y="5157192"/>
            <a:ext cx="7992888" cy="708326"/>
          </a:xfrm>
        </p:spPr>
        <p:txBody>
          <a:bodyPr/>
          <a:lstStyle/>
          <a:p>
            <a:pPr algn="ctr">
              <a:buNone/>
            </a:pPr>
            <a:r>
              <a:rPr lang="de-AT" b="1" dirty="0" smtClean="0"/>
              <a:t>Harley-Davidson Wide </a:t>
            </a:r>
            <a:r>
              <a:rPr lang="de-AT" b="1" dirty="0" err="1" smtClean="0"/>
              <a:t>Glide</a:t>
            </a:r>
            <a:r>
              <a:rPr lang="de-AT" b="1" smtClean="0"/>
              <a:t> ab 2012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15/2015</a:t>
            </a:r>
            <a:endParaRPr lang="de-AT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714480" y="5786454"/>
            <a:ext cx="5905500" cy="288925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sp>
        <p:nvSpPr>
          <p:cNvPr id="7" name="Textfeld 8"/>
          <p:cNvSpPr txBox="1"/>
          <p:nvPr/>
        </p:nvSpPr>
        <p:spPr>
          <a:xfrm>
            <a:off x="857752" y="409898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CAN-Bus gesteuertes Klappensystem / CAN-bus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 smtClean="0"/>
              <a:t>valve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Soundmodulation per Taster / Sound </a:t>
            </a:r>
            <a:r>
              <a:rPr lang="de-DE" dirty="0" err="1" smtClean="0"/>
              <a:t>modulation</a:t>
            </a:r>
            <a:r>
              <a:rPr lang="de-DE" dirty="0" smtClean="0"/>
              <a:t> via push </a:t>
            </a:r>
            <a:r>
              <a:rPr lang="de-DE" dirty="0" err="1" smtClean="0"/>
              <a:t>button</a:t>
            </a:r>
            <a:r>
              <a:rPr lang="de-DE" dirty="0" smtClean="0"/>
              <a:t> </a:t>
            </a:r>
            <a:r>
              <a:rPr lang="de-DE" dirty="0" err="1" smtClean="0"/>
              <a:t>switch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Kerniger Sound / Hot </a:t>
            </a:r>
            <a:r>
              <a:rPr lang="de-DE" dirty="0" err="1" smtClean="0"/>
              <a:t>sound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Endkappen wählbar und wechselbar / </a:t>
            </a:r>
            <a:r>
              <a:rPr lang="de-DE" dirty="0" err="1" smtClean="0"/>
              <a:t>Selectable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changeable</a:t>
            </a:r>
            <a:r>
              <a:rPr lang="de-DE" dirty="0" smtClean="0"/>
              <a:t> end </a:t>
            </a:r>
            <a:r>
              <a:rPr lang="de-DE" dirty="0" err="1" smtClean="0"/>
              <a:t>caps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EG-Genehmigung / EEC </a:t>
            </a:r>
            <a:r>
              <a:rPr lang="de-DE" dirty="0" err="1" smtClean="0"/>
              <a:t>homologation</a:t>
            </a:r>
            <a:r>
              <a:rPr lang="de-DE" dirty="0" smtClean="0"/>
              <a:t> </a:t>
            </a:r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7" t="55104" r="24641" b="3346"/>
          <a:stretch/>
        </p:blipFill>
        <p:spPr>
          <a:xfrm>
            <a:off x="4783960" y="1809329"/>
            <a:ext cx="3944983" cy="225427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5" t="31115" r="7547" b="15418"/>
          <a:stretch/>
        </p:blipFill>
        <p:spPr>
          <a:xfrm>
            <a:off x="124040" y="1988840"/>
            <a:ext cx="4534616" cy="1742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228184" y="1268760"/>
            <a:ext cx="2736304" cy="503238"/>
          </a:xfrm>
        </p:spPr>
        <p:txBody>
          <a:bodyPr/>
          <a:lstStyle/>
          <a:p>
            <a:pPr algn="r">
              <a:buNone/>
            </a:pPr>
            <a:r>
              <a:rPr lang="de-DE" sz="1800" b="1" dirty="0" smtClean="0"/>
              <a:t>Endkappen / end </a:t>
            </a:r>
            <a:r>
              <a:rPr lang="de-DE" sz="1800" b="1" dirty="0" err="1" smtClean="0"/>
              <a:t>caps</a:t>
            </a:r>
            <a:endParaRPr lang="de-AT" sz="18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5" y="1771998"/>
            <a:ext cx="8838891" cy="414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t="15502" r="4325" b="7713"/>
          <a:stretch/>
        </p:blipFill>
        <p:spPr>
          <a:xfrm>
            <a:off x="899592" y="1700808"/>
            <a:ext cx="7344816" cy="4331558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Leistungsdiagramm / </a:t>
            </a: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436096" y="5733256"/>
            <a:ext cx="3528120" cy="432246"/>
          </a:xfrm>
        </p:spPr>
        <p:txBody>
          <a:bodyPr/>
          <a:lstStyle/>
          <a:p>
            <a:pPr algn="r"/>
            <a:r>
              <a:rPr lang="de-AT" dirty="0" smtClean="0"/>
              <a:t>Technische Änderungen und Irrtümer bleiben vorbehalten.</a:t>
            </a:r>
          </a:p>
          <a:p>
            <a:pPr algn="r"/>
            <a:r>
              <a:rPr lang="de-AT" dirty="0" err="1" smtClean="0"/>
              <a:t>Subject</a:t>
            </a:r>
            <a:r>
              <a:rPr lang="de-AT" dirty="0" smtClean="0"/>
              <a:t> to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alterations</a:t>
            </a:r>
            <a:r>
              <a:rPr lang="de-AT" dirty="0" smtClean="0"/>
              <a:t> and </a:t>
            </a:r>
            <a:r>
              <a:rPr lang="de-AT" dirty="0" err="1" smtClean="0"/>
              <a:t>errors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99081"/>
              </p:ext>
            </p:extLst>
          </p:nvPr>
        </p:nvGraphicFramePr>
        <p:xfrm>
          <a:off x="251520" y="1700808"/>
          <a:ext cx="8640958" cy="4258116"/>
        </p:xfrm>
        <a:graphic>
          <a:graphicData uri="http://schemas.openxmlformats.org/drawingml/2006/table">
            <a:tbl>
              <a:tblPr/>
              <a:tblGrid>
                <a:gridCol w="1283652"/>
                <a:gridCol w="258454"/>
                <a:gridCol w="275684"/>
                <a:gridCol w="1809174"/>
                <a:gridCol w="1645487"/>
                <a:gridCol w="551366"/>
                <a:gridCol w="671979"/>
                <a:gridCol w="732284"/>
                <a:gridCol w="732284"/>
                <a:gridCol w="680594"/>
              </a:tblGrid>
              <a:tr h="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ARTIKELNUMMERN / PART NUMBERS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Modell - type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Bj.</a:t>
                      </a:r>
                      <a:br>
                        <a:rPr lang="de-AT" sz="600" b="1" i="0" u="none" strike="noStrike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</a:br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year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Ømm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Beschreibung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Typ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latin typeface="Calibri"/>
                          <a:cs typeface="Calibri"/>
                        </a:rPr>
                        <a:t>Mantel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latin typeface="Calibri"/>
                          <a:cs typeface="Calibri"/>
                        </a:rPr>
                        <a:t>Variante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latin typeface="Calibri"/>
                          <a:cs typeface="Calibri"/>
                        </a:rPr>
                        <a:t>sleeve</a:t>
                      </a:r>
                      <a:endParaRPr lang="de-AT" sz="600" b="1" i="0" u="none" strike="noStrike" dirty="0">
                        <a:latin typeface="Calibri"/>
                        <a:cs typeface="Calibri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latin typeface="Calibri"/>
                          <a:cs typeface="Calibri"/>
                        </a:rPr>
                        <a:t>version</a:t>
                      </a:r>
                      <a:endParaRPr lang="de-AT" sz="600" b="1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latin typeface="Calibri"/>
                          <a:cs typeface="Calibri"/>
                        </a:rPr>
                        <a:t>Setartikelnummer</a:t>
                      </a:r>
                      <a:endParaRPr lang="de-AT" sz="600" b="1" i="0" u="none" strike="noStrike" dirty="0">
                        <a:latin typeface="Calibri"/>
                        <a:cs typeface="Calibri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latin typeface="Calibri"/>
                          <a:cs typeface="Calibri"/>
                        </a:rPr>
                        <a:t>setpartnumber</a:t>
                      </a:r>
                      <a:endParaRPr lang="de-AT" sz="600" b="1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latin typeface="Calibri"/>
                          <a:cs typeface="Calibri"/>
                        </a:rPr>
                        <a:t>EUR exkl. MwSt.</a:t>
                      </a:r>
                      <a:br>
                        <a:rPr lang="fr-FR" sz="600" b="1" i="0" u="none" strike="noStrike">
                          <a:latin typeface="Calibri"/>
                          <a:cs typeface="Calibri"/>
                        </a:rPr>
                      </a:br>
                      <a:r>
                        <a:rPr lang="fr-FR" sz="600" b="1" i="0" u="none" strike="noStrike">
                          <a:latin typeface="Calibri"/>
                          <a:cs typeface="Calibri"/>
                        </a:rPr>
                        <a:t>EUR excl. VAT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DYNA, FD2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CUSTOM Schalldämpfer und Design der Endkappen wählbar, beides nur in Kombination </a:t>
                      </a:r>
                      <a:r>
                        <a:rPr lang="de-AT" sz="600" b="1" i="0" u="none" strike="noStrike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montierbar</a:t>
                      </a:r>
                      <a:endParaRPr lang="de-AT" sz="600" b="1" i="0" u="none" strike="noStrike" dirty="0">
                        <a:solidFill>
                          <a:srgbClr val="FFFFFF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CUSTOM exhaust and selectable end cap design only fits as a complete system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FXDF Fat Bob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12-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2 x CUSTOM Schalldämpfer ohne Kat. ohne Endkappe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2 x CUSTOM exhaust, no cat., no end cap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007102 230408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833,00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FXDWG Wide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Glide</a:t>
                      </a:r>
                      <a:endParaRPr lang="de-AT" sz="6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007702 230408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833,00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2 x CUSTOM Schalldämpfer ohne Kat. ohne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Endkappe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2 x CUSTOM exhaust no cat., no end cap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007102 260408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1195,00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MCS - System**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latin typeface="Calibri"/>
                          <a:cs typeface="Calibri"/>
                        </a:rPr>
                        <a:t>MCS - </a:t>
                      </a:r>
                      <a:r>
                        <a:rPr lang="de-AT" sz="600" b="1" i="0" u="none" strike="noStrike" dirty="0" err="1">
                          <a:latin typeface="Calibri"/>
                          <a:cs typeface="Calibri"/>
                        </a:rPr>
                        <a:t>system</a:t>
                      </a:r>
                      <a:r>
                        <a:rPr lang="de-AT" sz="600" b="1" i="0" u="none" strike="noStrike" dirty="0">
                          <a:latin typeface="Calibri"/>
                          <a:cs typeface="Calibri"/>
                        </a:rPr>
                        <a:t>**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007702 260408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1195,00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2 x CUSTOM Schalldämpfer ohne Kat. ohne Endkappe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2 x CUSTOM exhaust no cat., no end cap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007102 290412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1440,00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*SC15 - (CAN-BUS gesteuertes Klappensystem)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latin typeface="Calibri"/>
                          <a:cs typeface="Calibri"/>
                        </a:rPr>
                        <a:t>*SC15 - (CAN-BUS actuated sound system)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007702 290412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1440,00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35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Wählbare Endkappen müssen extra bestellt werden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latin typeface="Calibri"/>
                          <a:cs typeface="Calibri"/>
                        </a:rPr>
                        <a:t>Selectable end caps must be ordered separately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>
                          <a:latin typeface="Calibri"/>
                          <a:cs typeface="Calibri"/>
                        </a:rPr>
                        <a:t>Endkappe</a:t>
                      </a:r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 Slash Cut (2 Stk.)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end cap slash-cut (2 pcs.)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EK01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  <a:r>
                        <a:rPr lang="en-US" sz="600" b="0" i="0" u="none" strike="noStrike" dirty="0" err="1" smtClean="0">
                          <a:latin typeface="+mn-lt"/>
                          <a:cs typeface="Calibri"/>
                        </a:rPr>
                        <a:t>Endkappe</a:t>
                      </a:r>
                      <a:r>
                        <a:rPr lang="en-US" sz="600" b="0" i="0" u="none" strike="noStrike" dirty="0" smtClean="0">
                          <a:latin typeface="+mn-lt"/>
                          <a:cs typeface="Calibri"/>
                        </a:rPr>
                        <a:t> Slash Cut (2 Stk.)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  <a:r>
                        <a:rPr lang="en-US" sz="600" b="0" i="0" u="none" strike="noStrike" dirty="0" smtClean="0">
                          <a:latin typeface="+mn-lt"/>
                          <a:cs typeface="Calibri"/>
                        </a:rPr>
                        <a:t>end cap slash-cut (2 pcs.)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EK71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Endkappe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Perforated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 (2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Stk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end cap perforated (2 pcs.)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EK02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  <a:r>
                        <a:rPr lang="de-AT" sz="600" b="0" i="0" u="none" strike="noStrike" dirty="0" err="1" smtClean="0">
                          <a:latin typeface="+mn-lt"/>
                          <a:cs typeface="Calibri"/>
                        </a:rPr>
                        <a:t>Endkappe</a:t>
                      </a:r>
                      <a:r>
                        <a:rPr lang="de-AT" sz="600" b="0" i="0" u="none" strike="noStrike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latin typeface="+mn-lt"/>
                          <a:cs typeface="Calibri"/>
                        </a:rPr>
                        <a:t>Perforated</a:t>
                      </a:r>
                      <a:r>
                        <a:rPr lang="de-AT" sz="600" b="0" i="0" u="none" strike="noStrike" dirty="0" smtClean="0">
                          <a:latin typeface="+mn-lt"/>
                          <a:cs typeface="Calibri"/>
                        </a:rPr>
                        <a:t> (2 </a:t>
                      </a:r>
                      <a:r>
                        <a:rPr lang="de-AT" sz="600" b="0" i="0" u="none" strike="noStrike" dirty="0" err="1" smtClean="0">
                          <a:latin typeface="+mn-lt"/>
                          <a:cs typeface="Calibri"/>
                        </a:rPr>
                        <a:t>Stk</a:t>
                      </a:r>
                      <a:r>
                        <a:rPr lang="de-AT" sz="600" b="0" i="0" u="none" strike="noStrike" dirty="0" smtClean="0">
                          <a:latin typeface="+mn-lt"/>
                          <a:cs typeface="Calibri"/>
                        </a:rPr>
                        <a:t>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  <a:r>
                        <a:rPr lang="en-US" sz="600" b="0" i="0" u="none" strike="noStrike" dirty="0" smtClean="0">
                          <a:latin typeface="+mn-lt"/>
                          <a:cs typeface="Calibri"/>
                        </a:rPr>
                        <a:t>end cap slash-cut (2 pcs.)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EK72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Endkappe Tapered (2 Stk.)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end cap tapered (2 pcs.)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EK03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Endkappe Tapered (2 Stk.)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end cap tapered (2 pcs.)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EK73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Endkappe Straight End (2 Stk.)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end cap straight end (2 pcs.)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EK04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Endkappe Straight End (2 Stk.)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end cap straight end (2 pcs.)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stainless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steel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black</a:t>
                      </a:r>
                      <a:endParaRPr lang="de-AT" sz="6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EK74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Endkappe Rolled Up (2 Stk.) 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end cap rolled up (2 pcs.)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Edelstahl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chrom</a:t>
                      </a:r>
                      <a:endParaRPr lang="de-AT" sz="6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EK05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Endkappe Rolled Up (2 Stk.)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end cap rolled up (2 pcs.)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EK75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Endkappe Sniper (2 Stk.)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end cap sniper (2 pcs.)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EK76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124,00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FLAP-KILL (Deaktivierungsstecker für Serienklappe)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FLAP-KILL (deactivating plug for serial valve)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Race (no EG/ABE/EEC)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HD001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latin typeface="Calibri"/>
                          <a:cs typeface="Calibri"/>
                        </a:rPr>
                        <a:t>20,00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Preise 2015 in Euro exkl. MwSt. / Prices 2015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omission</a:t>
                      </a:r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excepted</a:t>
                      </a:r>
                      <a:endParaRPr lang="de-AT" sz="5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**MCS-System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Das Aktivieren der mechanischen Klappe (MCS) des EG-genehmigten Schalldämpfers ist laut EG Genehmigung nicht zulässig. Außerdem erhöhen sich beim Verstellen / Öffnen der Klappe die Geräuschwerte. Aufgrund dieses Eingriffes, d.h. wenn die Klappenstellung verändert wird, ist der Betrieb des Fahrzeuges auf öffentlichen Straßen bzw. im Geltungsbereich der STVO/STVZO nicht zulässig. The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activation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mechanical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valve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(MCS)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EEC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homologated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exhaust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not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permitted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according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homologation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documents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 The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increase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in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sound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once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valve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activated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too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loud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public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road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usage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not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permissable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according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road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transport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authority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</a:t>
                      </a:r>
                    </a:p>
                  </a:txBody>
                  <a:tcPr marL="45720" marR="45720">
                    <a:lnL>
                      <a:noFill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734</Words>
  <Application>Microsoft Macintosh PowerPoint</Application>
  <PresentationFormat>Bildschirmpräsentation (4:3)</PresentationFormat>
  <Paragraphs>237</Paragraphs>
  <Slides>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85</cp:revision>
  <cp:lastPrinted>2015-04-21T14:40:18Z</cp:lastPrinted>
  <dcterms:created xsi:type="dcterms:W3CDTF">2014-04-07T11:02:28Z</dcterms:created>
  <dcterms:modified xsi:type="dcterms:W3CDTF">2015-04-27T11:49:54Z</dcterms:modified>
</cp:coreProperties>
</file>