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56" r:id="rId2"/>
    <p:sldId id="262" r:id="rId3"/>
    <p:sldId id="263" r:id="rId4"/>
    <p:sldId id="264" r:id="rId5"/>
    <p:sldId id="261" r:id="rId6"/>
    <p:sldId id="260" r:id="rId7"/>
  </p:sldIdLst>
  <p:sldSz cx="9144000" cy="6858000" type="screen4x3"/>
  <p:notesSz cx="6797675" cy="992822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08">
          <p15:clr>
            <a:srgbClr val="A4A3A4"/>
          </p15:clr>
        </p15:guide>
        <p15:guide id="2" pos="2122">
          <p15:clr>
            <a:srgbClr val="A4A3A4"/>
          </p15:clr>
        </p15:guide>
        <p15:guide id="3" orient="horz" pos="3128">
          <p15:clr>
            <a:srgbClr val="A4A3A4"/>
          </p15:clr>
        </p15:guide>
        <p15:guide id="4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ittlere Formatvorlage 3 - 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565" autoAdjust="0"/>
  </p:normalViewPr>
  <p:slideViewPr>
    <p:cSldViewPr>
      <p:cViewPr varScale="1">
        <p:scale>
          <a:sx n="122" d="100"/>
          <a:sy n="122" d="100"/>
        </p:scale>
        <p:origin x="-105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2" d="100"/>
          <a:sy n="92" d="100"/>
        </p:scale>
        <p:origin x="-2880" y="-102"/>
      </p:cViewPr>
      <p:guideLst>
        <p:guide orient="horz" pos="3108"/>
        <p:guide orient="horz" pos="3128"/>
        <p:guide pos="2122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handoutMaster" Target="handoutMasters/handoutMaster1.xml"/><Relationship Id="rId10" Type="http://schemas.openxmlformats.org/officeDocument/2006/relationships/printerSettings" Target="printerSettings/printerSettings1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412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2" y="0"/>
            <a:ext cx="2945660" cy="496412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r">
              <a:defRPr sz="1200"/>
            </a:lvl1pPr>
          </a:lstStyle>
          <a:p>
            <a:fld id="{10A060F7-3BA0-4DFA-97E3-0AD49DA18FF5}" type="datetimeFigureOut">
              <a:rPr lang="de-AT" smtClean="0"/>
              <a:pPr/>
              <a:t>15.12.15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0"/>
            <a:ext cx="2945660" cy="496412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2" y="9430090"/>
            <a:ext cx="2945660" cy="496412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r">
              <a:defRPr sz="1200"/>
            </a:lvl1pPr>
          </a:lstStyle>
          <a:p>
            <a:fld id="{1AC34076-4295-40CA-B983-879A7E7E1FB4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406621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412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2" y="0"/>
            <a:ext cx="2945660" cy="496412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r">
              <a:defRPr sz="1200"/>
            </a:lvl1pPr>
          </a:lstStyle>
          <a:p>
            <a:fld id="{1B893688-4F2D-4E90-A677-0601FC264191}" type="datetimeFigureOut">
              <a:rPr lang="de-AT" smtClean="0"/>
              <a:pPr/>
              <a:t>15.12.15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17" tIns="46058" rIns="92117" bIns="46058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2117" tIns="46058" rIns="92117" bIns="46058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0"/>
            <a:ext cx="2945660" cy="496412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2" y="9430090"/>
            <a:ext cx="2945660" cy="496412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r">
              <a:defRPr sz="1200"/>
            </a:lvl1pPr>
          </a:lstStyle>
          <a:p>
            <a:fld id="{CBF26D3F-795B-4CDC-8FD7-16ED12CCF850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81684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platzhalter 14"/>
          <p:cNvSpPr>
            <a:spLocks noGrp="1"/>
          </p:cNvSpPr>
          <p:nvPr>
            <p:ph type="body" sz="quarter" idx="10"/>
          </p:nvPr>
        </p:nvSpPr>
        <p:spPr>
          <a:xfrm>
            <a:off x="4067944" y="5661025"/>
            <a:ext cx="4968106" cy="431800"/>
          </a:xfrm>
          <a:prstGeom prst="rect">
            <a:avLst/>
          </a:prstGeom>
        </p:spPr>
        <p:txBody>
          <a:bodyPr/>
          <a:lstStyle>
            <a:lvl2pPr>
              <a:buNone/>
              <a:defRPr/>
            </a:lvl2pPr>
            <a:lvl3pPr>
              <a:buNone/>
              <a:defRPr/>
            </a:lvl3pPr>
            <a:lvl4pPr algn="r">
              <a:buNone/>
              <a:defRPr sz="1800" b="1"/>
            </a:lvl4pPr>
          </a:lstStyle>
          <a:p>
            <a:pPr lvl="3"/>
            <a:endParaRPr lang="de-AT" dirty="0"/>
          </a:p>
        </p:txBody>
      </p:sp>
      <p:sp>
        <p:nvSpPr>
          <p:cNvPr id="17" name="Bildplatzhalter 16"/>
          <p:cNvSpPr>
            <a:spLocks noGrp="1"/>
          </p:cNvSpPr>
          <p:nvPr>
            <p:ph type="pic" sz="quarter" idx="11"/>
          </p:nvPr>
        </p:nvSpPr>
        <p:spPr>
          <a:xfrm>
            <a:off x="2699792" y="1988840"/>
            <a:ext cx="4248150" cy="3600450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5" name="Textplatzhalter 18"/>
          <p:cNvSpPr>
            <a:spLocks noGrp="1"/>
          </p:cNvSpPr>
          <p:nvPr>
            <p:ph type="body" sz="quarter" idx="13"/>
          </p:nvPr>
        </p:nvSpPr>
        <p:spPr>
          <a:xfrm>
            <a:off x="4067944" y="1340768"/>
            <a:ext cx="4825900" cy="503238"/>
          </a:xfrm>
          <a:prstGeom prst="rect">
            <a:avLst/>
          </a:prstGeom>
        </p:spPr>
        <p:txBody>
          <a:bodyPr/>
          <a:lstStyle>
            <a:lvl2pPr algn="r">
              <a:buNone/>
              <a:defRPr sz="1800" b="1"/>
            </a:lvl2pPr>
          </a:lstStyle>
          <a:p>
            <a:pPr lvl="1"/>
            <a:endParaRPr lang="de-AT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12"/>
          <p:cNvSpPr>
            <a:spLocks noGrp="1"/>
          </p:cNvSpPr>
          <p:nvPr>
            <p:ph type="pic" sz="quarter" idx="10"/>
          </p:nvPr>
        </p:nvSpPr>
        <p:spPr>
          <a:xfrm>
            <a:off x="611560" y="2060848"/>
            <a:ext cx="3311525" cy="3024188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1"/>
          </p:nvPr>
        </p:nvSpPr>
        <p:spPr>
          <a:xfrm>
            <a:off x="6732240" y="2060848"/>
            <a:ext cx="2160587" cy="3384550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17" name="Bildplatzhalter 16"/>
          <p:cNvSpPr>
            <a:spLocks noGrp="1"/>
          </p:cNvSpPr>
          <p:nvPr>
            <p:ph type="pic" sz="quarter" idx="12"/>
          </p:nvPr>
        </p:nvSpPr>
        <p:spPr>
          <a:xfrm>
            <a:off x="4283969" y="4149080"/>
            <a:ext cx="2016820" cy="129604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19" name="Textplatzhalter 18"/>
          <p:cNvSpPr>
            <a:spLocks noGrp="1"/>
          </p:cNvSpPr>
          <p:nvPr>
            <p:ph type="body" sz="quarter" idx="13"/>
          </p:nvPr>
        </p:nvSpPr>
        <p:spPr>
          <a:xfrm>
            <a:off x="4067944" y="1340768"/>
            <a:ext cx="4825900" cy="503238"/>
          </a:xfrm>
          <a:prstGeom prst="rect">
            <a:avLst/>
          </a:prstGeom>
        </p:spPr>
        <p:txBody>
          <a:bodyPr/>
          <a:lstStyle>
            <a:lvl2pPr algn="r">
              <a:buNone/>
              <a:defRPr sz="1800" b="1"/>
            </a:lvl2pPr>
          </a:lstStyle>
          <a:p>
            <a:pPr lvl="1"/>
            <a:endParaRPr lang="de-AT" dirty="0"/>
          </a:p>
        </p:txBody>
      </p:sp>
      <p:sp>
        <p:nvSpPr>
          <p:cNvPr id="21" name="Textplatzhalter 20"/>
          <p:cNvSpPr>
            <a:spLocks noGrp="1"/>
          </p:cNvSpPr>
          <p:nvPr>
            <p:ph type="body" sz="quarter" idx="14"/>
          </p:nvPr>
        </p:nvSpPr>
        <p:spPr>
          <a:xfrm>
            <a:off x="1619250" y="5661248"/>
            <a:ext cx="5905500" cy="288925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endParaRPr lang="de-A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/>
          <p:cNvSpPr>
            <a:spLocks noGrp="1"/>
          </p:cNvSpPr>
          <p:nvPr>
            <p:ph type="pic" sz="quarter" idx="10"/>
          </p:nvPr>
        </p:nvSpPr>
        <p:spPr>
          <a:xfrm>
            <a:off x="1619672" y="1988840"/>
            <a:ext cx="5832475" cy="3743325"/>
          </a:xfrm>
          <a:prstGeom prst="rect">
            <a:avLst/>
          </a:prstGeom>
        </p:spPr>
        <p:txBody>
          <a:bodyPr/>
          <a:lstStyle/>
          <a:p>
            <a:endParaRPr lang="de-AT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2"/>
          </p:nvPr>
        </p:nvSpPr>
        <p:spPr>
          <a:xfrm>
            <a:off x="5724128" y="5733256"/>
            <a:ext cx="3240088" cy="432246"/>
          </a:xfrm>
          <a:prstGeom prst="rect">
            <a:avLst/>
          </a:prstGeom>
        </p:spPr>
        <p:txBody>
          <a:bodyPr/>
          <a:lstStyle>
            <a:lvl1pPr>
              <a:buNone/>
              <a:defRPr sz="1100"/>
            </a:lvl1pPr>
          </a:lstStyle>
          <a:p>
            <a:pPr lvl="0"/>
            <a:endParaRPr lang="de-AT" dirty="0"/>
          </a:p>
        </p:txBody>
      </p:sp>
      <p:sp>
        <p:nvSpPr>
          <p:cNvPr id="5" name="Textplatzhalter 18"/>
          <p:cNvSpPr>
            <a:spLocks noGrp="1"/>
          </p:cNvSpPr>
          <p:nvPr>
            <p:ph type="body" sz="quarter" idx="13"/>
          </p:nvPr>
        </p:nvSpPr>
        <p:spPr>
          <a:xfrm>
            <a:off x="5220072" y="1340768"/>
            <a:ext cx="3673772" cy="503238"/>
          </a:xfrm>
          <a:prstGeom prst="rect">
            <a:avLst/>
          </a:prstGeom>
        </p:spPr>
        <p:txBody>
          <a:bodyPr/>
          <a:lstStyle>
            <a:lvl2pPr algn="r">
              <a:buNone/>
              <a:defRPr sz="1800" b="1"/>
            </a:lvl2pPr>
          </a:lstStyle>
          <a:p>
            <a:pPr lvl="1"/>
            <a:endParaRPr lang="de-AT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abellenplatzhalter 12"/>
          <p:cNvSpPr>
            <a:spLocks noGrp="1"/>
          </p:cNvSpPr>
          <p:nvPr>
            <p:ph type="tbl" sz="quarter" idx="11"/>
          </p:nvPr>
        </p:nvSpPr>
        <p:spPr>
          <a:xfrm>
            <a:off x="179512" y="1844824"/>
            <a:ext cx="8856662" cy="3240088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4" name="Textplatzhalter 18"/>
          <p:cNvSpPr>
            <a:spLocks noGrp="1"/>
          </p:cNvSpPr>
          <p:nvPr>
            <p:ph type="body" sz="quarter" idx="13"/>
          </p:nvPr>
        </p:nvSpPr>
        <p:spPr>
          <a:xfrm>
            <a:off x="4427984" y="1340768"/>
            <a:ext cx="4465860" cy="503238"/>
          </a:xfrm>
          <a:prstGeom prst="rect">
            <a:avLst/>
          </a:prstGeom>
        </p:spPr>
        <p:txBody>
          <a:bodyPr/>
          <a:lstStyle>
            <a:lvl2pPr algn="r">
              <a:buNone/>
              <a:defRPr sz="1800" b="1"/>
            </a:lvl2pPr>
          </a:lstStyle>
          <a:p>
            <a:pPr lvl="1"/>
            <a:endParaRPr lang="de-AT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abellenplatzhalter 12"/>
          <p:cNvSpPr>
            <a:spLocks noGrp="1"/>
          </p:cNvSpPr>
          <p:nvPr>
            <p:ph type="tbl" sz="quarter" idx="11"/>
          </p:nvPr>
        </p:nvSpPr>
        <p:spPr>
          <a:xfrm>
            <a:off x="179512" y="1844824"/>
            <a:ext cx="8856662" cy="3240088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4" name="Textplatzhalter 18"/>
          <p:cNvSpPr>
            <a:spLocks noGrp="1"/>
          </p:cNvSpPr>
          <p:nvPr>
            <p:ph type="body" sz="quarter" idx="13"/>
          </p:nvPr>
        </p:nvSpPr>
        <p:spPr>
          <a:xfrm>
            <a:off x="4211960" y="1340768"/>
            <a:ext cx="4681884" cy="503238"/>
          </a:xfrm>
          <a:prstGeom prst="rect">
            <a:avLst/>
          </a:prstGeom>
        </p:spPr>
        <p:txBody>
          <a:bodyPr/>
          <a:lstStyle>
            <a:lvl2pPr algn="r">
              <a:buNone/>
              <a:defRPr sz="1800" b="1"/>
            </a:lvl2pPr>
          </a:lstStyle>
          <a:p>
            <a:pPr lvl="1"/>
            <a:endParaRPr lang="de-AT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eg"/><Relationship Id="rId8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BANNER_1.jp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1470660"/>
          </a:xfrm>
          <a:prstGeom prst="rect">
            <a:avLst/>
          </a:prstGeom>
        </p:spPr>
      </p:pic>
      <p:pic>
        <p:nvPicPr>
          <p:cNvPr id="4" name="Picture 2" descr="C:\Users\benjamin.druck\Desktop\PP\newsletter_footer_black2.jpg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6050280"/>
            <a:ext cx="9144001" cy="80772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:\MC Kundeninfos 2015\02_in Arbeit\Harley Davidson Night Rod Mod. 2016\HD-Night-Rod-complete-system.jpg"/>
          <p:cNvPicPr>
            <a:picLocks noChangeAspect="1" noChangeArrowheads="1"/>
          </p:cNvPicPr>
          <p:nvPr/>
        </p:nvPicPr>
        <p:blipFill>
          <a:blip r:embed="rId2" cstate="print"/>
          <a:srcRect l="6688" t="3700" r="6688" b="6075"/>
          <a:stretch>
            <a:fillRect/>
          </a:stretch>
        </p:blipFill>
        <p:spPr bwMode="auto">
          <a:xfrm>
            <a:off x="1483237" y="1507042"/>
            <a:ext cx="5897075" cy="4074343"/>
          </a:xfrm>
          <a:prstGeom prst="rect">
            <a:avLst/>
          </a:prstGeom>
          <a:noFill/>
        </p:spPr>
      </p:pic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539552" y="5589240"/>
            <a:ext cx="8352928" cy="648072"/>
          </a:xfrm>
        </p:spPr>
        <p:txBody>
          <a:bodyPr/>
          <a:lstStyle/>
          <a:p>
            <a:pPr algn="ctr">
              <a:buNone/>
            </a:pPr>
            <a:r>
              <a:rPr lang="de-AT" b="1" dirty="0" smtClean="0"/>
              <a:t>Harley-Davidson </a:t>
            </a:r>
            <a:r>
              <a:rPr lang="de-AT" b="1" dirty="0" err="1" smtClean="0"/>
              <a:t>Night</a:t>
            </a:r>
            <a:r>
              <a:rPr lang="de-AT" b="1" dirty="0" smtClean="0"/>
              <a:t> Rod Special Mod. 2016</a:t>
            </a:r>
            <a:endParaRPr lang="de-AT" b="1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r">
              <a:buNone/>
            </a:pPr>
            <a:r>
              <a:rPr lang="de-AT" sz="1800" dirty="0" smtClean="0"/>
              <a:t>BIKE INFO 42/2015</a:t>
            </a:r>
            <a:endParaRPr lang="de-AT" sz="1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6660232" y="1340768"/>
            <a:ext cx="2233612" cy="360040"/>
          </a:xfrm>
        </p:spPr>
        <p:txBody>
          <a:bodyPr/>
          <a:lstStyle/>
          <a:p>
            <a:pPr algn="r">
              <a:buNone/>
            </a:pPr>
            <a:r>
              <a:rPr lang="de-AT" sz="1800" b="1" dirty="0" smtClean="0"/>
              <a:t>Motorrad / Bike</a:t>
            </a:r>
          </a:p>
          <a:p>
            <a:endParaRPr lang="de-AT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4"/>
          </p:nvPr>
        </p:nvSpPr>
        <p:spPr>
          <a:xfrm>
            <a:off x="1691680" y="5949280"/>
            <a:ext cx="5905500" cy="216024"/>
          </a:xfrm>
        </p:spPr>
        <p:txBody>
          <a:bodyPr/>
          <a:lstStyle/>
          <a:p>
            <a:pPr algn="ctr">
              <a:buNone/>
            </a:pPr>
            <a:r>
              <a:rPr lang="de-AT" dirty="0" smtClean="0"/>
              <a:t>Abbildung kann vom Original abweichen / Picture </a:t>
            </a:r>
            <a:r>
              <a:rPr lang="de-AT" dirty="0" err="1" smtClean="0"/>
              <a:t>can</a:t>
            </a:r>
            <a:r>
              <a:rPr lang="de-AT" dirty="0" smtClean="0"/>
              <a:t> </a:t>
            </a:r>
            <a:r>
              <a:rPr lang="de-AT" dirty="0" err="1" smtClean="0"/>
              <a:t>deviate</a:t>
            </a:r>
            <a:r>
              <a:rPr lang="de-AT" dirty="0" smtClean="0"/>
              <a:t> </a:t>
            </a:r>
            <a:r>
              <a:rPr lang="de-AT" dirty="0" err="1" smtClean="0"/>
              <a:t>from</a:t>
            </a:r>
            <a:r>
              <a:rPr lang="de-AT" dirty="0" smtClean="0"/>
              <a:t> original </a:t>
            </a:r>
            <a:r>
              <a:rPr lang="de-AT" dirty="0" err="1" smtClean="0"/>
              <a:t>product</a:t>
            </a:r>
            <a:endParaRPr lang="de-AT" dirty="0" smtClean="0"/>
          </a:p>
          <a:p>
            <a:endParaRPr lang="de-AT" dirty="0"/>
          </a:p>
        </p:txBody>
      </p:sp>
      <p:pic>
        <p:nvPicPr>
          <p:cNvPr id="2050" name="Picture 2" descr="H:\MC Kundeninfos 2015\02_in Arbeit\Harley Davidson Night Rod Mod. 2016\HD-Night-Rod-complete-system-detail2.jpg"/>
          <p:cNvPicPr>
            <a:picLocks noChangeAspect="1" noChangeArrowheads="1"/>
          </p:cNvPicPr>
          <p:nvPr/>
        </p:nvPicPr>
        <p:blipFill>
          <a:blip r:embed="rId2" cstate="print"/>
          <a:srcRect l="3538" t="6294" r="1963" b="389"/>
          <a:stretch>
            <a:fillRect/>
          </a:stretch>
        </p:blipFill>
        <p:spPr bwMode="auto">
          <a:xfrm>
            <a:off x="5654854" y="3429000"/>
            <a:ext cx="3390757" cy="2232248"/>
          </a:xfrm>
          <a:prstGeom prst="rect">
            <a:avLst/>
          </a:prstGeom>
          <a:noFill/>
        </p:spPr>
      </p:pic>
      <p:pic>
        <p:nvPicPr>
          <p:cNvPr id="7" name="Picture 2" descr="H:\MC Kundeninfos 2015\02_in Arbeit\Harley Davidson Night Rod Mod. 2016\HD-Night-Rod-complete-system.jpg"/>
          <p:cNvPicPr>
            <a:picLocks noChangeAspect="1" noChangeArrowheads="1"/>
          </p:cNvPicPr>
          <p:nvPr/>
        </p:nvPicPr>
        <p:blipFill>
          <a:blip r:embed="rId3" cstate="print"/>
          <a:srcRect l="6688" t="3700" r="6688" b="6075"/>
          <a:stretch>
            <a:fillRect/>
          </a:stretch>
        </p:blipFill>
        <p:spPr bwMode="auto">
          <a:xfrm>
            <a:off x="179512" y="1772816"/>
            <a:ext cx="5315328" cy="3672408"/>
          </a:xfrm>
          <a:prstGeom prst="rect">
            <a:avLst/>
          </a:prstGeom>
          <a:noFill/>
        </p:spPr>
      </p:pic>
      <p:sp>
        <p:nvSpPr>
          <p:cNvPr id="9" name="Textfeld 8"/>
          <p:cNvSpPr txBox="1"/>
          <p:nvPr/>
        </p:nvSpPr>
        <p:spPr>
          <a:xfrm>
            <a:off x="2843808" y="5301208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err="1" smtClean="0"/>
              <a:t>Complete</a:t>
            </a:r>
            <a:r>
              <a:rPr lang="de-AT" dirty="0" smtClean="0"/>
              <a:t> System (2-2) </a:t>
            </a:r>
            <a:endParaRPr lang="de-AT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6660232" y="1340768"/>
            <a:ext cx="2233612" cy="360040"/>
          </a:xfrm>
        </p:spPr>
        <p:txBody>
          <a:bodyPr/>
          <a:lstStyle/>
          <a:p>
            <a:pPr algn="r">
              <a:buNone/>
            </a:pPr>
            <a:r>
              <a:rPr lang="de-AT" sz="1800" b="1" dirty="0" smtClean="0"/>
              <a:t>Motorrad / Bike</a:t>
            </a:r>
          </a:p>
          <a:p>
            <a:endParaRPr lang="de-AT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4"/>
          </p:nvPr>
        </p:nvSpPr>
        <p:spPr>
          <a:xfrm>
            <a:off x="1691680" y="5949280"/>
            <a:ext cx="5905500" cy="216024"/>
          </a:xfrm>
        </p:spPr>
        <p:txBody>
          <a:bodyPr/>
          <a:lstStyle/>
          <a:p>
            <a:pPr algn="ctr">
              <a:buNone/>
            </a:pPr>
            <a:r>
              <a:rPr lang="de-AT" dirty="0" smtClean="0"/>
              <a:t>Abbildung kann vom Original abweichen / Picture </a:t>
            </a:r>
            <a:r>
              <a:rPr lang="de-AT" dirty="0" err="1" smtClean="0"/>
              <a:t>can</a:t>
            </a:r>
            <a:r>
              <a:rPr lang="de-AT" dirty="0" smtClean="0"/>
              <a:t> </a:t>
            </a:r>
            <a:r>
              <a:rPr lang="de-AT" dirty="0" err="1" smtClean="0"/>
              <a:t>deviate</a:t>
            </a:r>
            <a:r>
              <a:rPr lang="de-AT" dirty="0" smtClean="0"/>
              <a:t> </a:t>
            </a:r>
            <a:r>
              <a:rPr lang="de-AT" dirty="0" err="1" smtClean="0"/>
              <a:t>from</a:t>
            </a:r>
            <a:r>
              <a:rPr lang="de-AT" dirty="0" smtClean="0"/>
              <a:t> original </a:t>
            </a:r>
            <a:r>
              <a:rPr lang="de-AT" dirty="0" err="1" smtClean="0"/>
              <a:t>product</a:t>
            </a:r>
            <a:endParaRPr lang="de-AT" dirty="0" smtClean="0"/>
          </a:p>
          <a:p>
            <a:endParaRPr lang="de-AT" dirty="0"/>
          </a:p>
        </p:txBody>
      </p:sp>
      <p:pic>
        <p:nvPicPr>
          <p:cNvPr id="3074" name="Picture 2" descr="H:\MC Kundeninfos 2015\02_in Arbeit\Harley Davidson Night Rod Mod. 2016\HD-Night-Rod-CustomCone.jpg"/>
          <p:cNvPicPr>
            <a:picLocks noChangeAspect="1" noChangeArrowheads="1"/>
          </p:cNvPicPr>
          <p:nvPr/>
        </p:nvPicPr>
        <p:blipFill>
          <a:blip r:embed="rId2" cstate="print"/>
          <a:srcRect l="2639" r="5132" b="5901"/>
          <a:stretch>
            <a:fillRect/>
          </a:stretch>
        </p:blipFill>
        <p:spPr bwMode="auto">
          <a:xfrm>
            <a:off x="3923928" y="1844824"/>
            <a:ext cx="4994456" cy="4032448"/>
          </a:xfrm>
          <a:prstGeom prst="rect">
            <a:avLst/>
          </a:prstGeom>
          <a:noFill/>
        </p:spPr>
      </p:pic>
      <p:pic>
        <p:nvPicPr>
          <p:cNvPr id="3075" name="Picture 3" descr="H:\MC Kundeninfos 2015\02_in Arbeit\Harley Davidson Night Rod Mod. 2016\HD-Night-Rod-CustomCone-detail1.jpg"/>
          <p:cNvPicPr>
            <a:picLocks noChangeAspect="1" noChangeArrowheads="1"/>
          </p:cNvPicPr>
          <p:nvPr/>
        </p:nvPicPr>
        <p:blipFill>
          <a:blip r:embed="rId3" cstate="print"/>
          <a:srcRect b="10014"/>
          <a:stretch>
            <a:fillRect/>
          </a:stretch>
        </p:blipFill>
        <p:spPr bwMode="auto">
          <a:xfrm>
            <a:off x="395535" y="2060848"/>
            <a:ext cx="3382915" cy="1708787"/>
          </a:xfrm>
          <a:prstGeom prst="rect">
            <a:avLst/>
          </a:prstGeom>
          <a:noFill/>
        </p:spPr>
      </p:pic>
      <p:pic>
        <p:nvPicPr>
          <p:cNvPr id="3076" name="Picture 4" descr="H:\MC Kundeninfos 2015\02_in Arbeit\Harley Davidson Night Rod Mod. 2016\HD-Night-Rod-CustomCone-detail2.jpg"/>
          <p:cNvPicPr>
            <a:picLocks noChangeAspect="1" noChangeArrowheads="1"/>
          </p:cNvPicPr>
          <p:nvPr/>
        </p:nvPicPr>
        <p:blipFill>
          <a:blip r:embed="rId4" cstate="print"/>
          <a:srcRect t="31770" r="1160" b="1160"/>
          <a:stretch>
            <a:fillRect/>
          </a:stretch>
        </p:blipFill>
        <p:spPr bwMode="auto">
          <a:xfrm>
            <a:off x="395536" y="3789039"/>
            <a:ext cx="3384376" cy="1531027"/>
          </a:xfrm>
          <a:prstGeom prst="rect">
            <a:avLst/>
          </a:prstGeom>
          <a:noFill/>
        </p:spPr>
      </p:pic>
      <p:sp>
        <p:nvSpPr>
          <p:cNvPr id="9" name="Textfeld 8"/>
          <p:cNvSpPr txBox="1"/>
          <p:nvPr/>
        </p:nvSpPr>
        <p:spPr>
          <a:xfrm>
            <a:off x="395536" y="5445224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err="1" smtClean="0"/>
              <a:t>Complete</a:t>
            </a:r>
            <a:r>
              <a:rPr lang="de-AT" dirty="0" smtClean="0"/>
              <a:t> System (2-1) CUSTOMCONE</a:t>
            </a:r>
            <a:endParaRPr lang="de-AT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6660232" y="1340768"/>
            <a:ext cx="2233612" cy="360040"/>
          </a:xfrm>
        </p:spPr>
        <p:txBody>
          <a:bodyPr/>
          <a:lstStyle/>
          <a:p>
            <a:pPr algn="r">
              <a:buNone/>
            </a:pPr>
            <a:r>
              <a:rPr lang="de-AT" sz="1800" b="1" dirty="0" smtClean="0"/>
              <a:t>Motorrad / Bike</a:t>
            </a:r>
          </a:p>
          <a:p>
            <a:endParaRPr lang="de-AT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4"/>
          </p:nvPr>
        </p:nvSpPr>
        <p:spPr>
          <a:xfrm>
            <a:off x="1691680" y="5949280"/>
            <a:ext cx="5905500" cy="216024"/>
          </a:xfrm>
        </p:spPr>
        <p:txBody>
          <a:bodyPr/>
          <a:lstStyle/>
          <a:p>
            <a:pPr algn="ctr">
              <a:buNone/>
            </a:pPr>
            <a:r>
              <a:rPr lang="de-AT" dirty="0" smtClean="0"/>
              <a:t>Abbildung kann vom Original abweichen / Picture </a:t>
            </a:r>
            <a:r>
              <a:rPr lang="de-AT" dirty="0" err="1" smtClean="0"/>
              <a:t>can</a:t>
            </a:r>
            <a:r>
              <a:rPr lang="de-AT" dirty="0" smtClean="0"/>
              <a:t> </a:t>
            </a:r>
            <a:r>
              <a:rPr lang="de-AT" dirty="0" err="1" smtClean="0"/>
              <a:t>deviate</a:t>
            </a:r>
            <a:r>
              <a:rPr lang="de-AT" dirty="0" smtClean="0"/>
              <a:t> </a:t>
            </a:r>
            <a:r>
              <a:rPr lang="de-AT" dirty="0" err="1" smtClean="0"/>
              <a:t>from</a:t>
            </a:r>
            <a:r>
              <a:rPr lang="de-AT" dirty="0" smtClean="0"/>
              <a:t> original </a:t>
            </a:r>
            <a:r>
              <a:rPr lang="de-AT" dirty="0" err="1" smtClean="0"/>
              <a:t>product</a:t>
            </a:r>
            <a:endParaRPr lang="de-AT" dirty="0" smtClean="0"/>
          </a:p>
          <a:p>
            <a:endParaRPr lang="de-AT" dirty="0"/>
          </a:p>
        </p:txBody>
      </p:sp>
      <p:sp>
        <p:nvSpPr>
          <p:cNvPr id="10" name="Textfeld 9"/>
          <p:cNvSpPr txBox="1"/>
          <p:nvPr/>
        </p:nvSpPr>
        <p:spPr>
          <a:xfrm>
            <a:off x="467544" y="5517232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Slip on CUSTOM </a:t>
            </a:r>
            <a:r>
              <a:rPr lang="de-AT" dirty="0" err="1" smtClean="0"/>
              <a:t>exhaust</a:t>
            </a:r>
            <a:r>
              <a:rPr lang="de-AT" dirty="0" smtClean="0"/>
              <a:t> Ø 102 mm (4‘‘)</a:t>
            </a:r>
            <a:endParaRPr lang="de-AT" dirty="0"/>
          </a:p>
        </p:txBody>
      </p:sp>
      <p:pic>
        <p:nvPicPr>
          <p:cNvPr id="1026" name="Picture 2" descr="H:\MC Kundeninfos 2015\02_in Arbeit\Harley Davidson Night Rod Mod. 2016\HD-Night-Rod-16.jpg"/>
          <p:cNvPicPr>
            <a:picLocks noChangeAspect="1" noChangeArrowheads="1"/>
          </p:cNvPicPr>
          <p:nvPr/>
        </p:nvPicPr>
        <p:blipFill>
          <a:blip r:embed="rId2" cstate="print"/>
          <a:srcRect l="5901" t="3825" r="4326" b="5972"/>
          <a:stretch>
            <a:fillRect/>
          </a:stretch>
        </p:blipFill>
        <p:spPr bwMode="auto">
          <a:xfrm>
            <a:off x="395536" y="1518893"/>
            <a:ext cx="5328592" cy="3926331"/>
          </a:xfrm>
          <a:prstGeom prst="rect">
            <a:avLst/>
          </a:prstGeom>
          <a:noFill/>
        </p:spPr>
      </p:pic>
      <p:pic>
        <p:nvPicPr>
          <p:cNvPr id="1027" name="Picture 3" descr="H:\MC Kundeninfos 2015\02_in Arbeit\Harley Davidson Night Rod Mod. 2016\HD-Night-Rod-16-detail2.jpg"/>
          <p:cNvPicPr>
            <a:picLocks noChangeAspect="1" noChangeArrowheads="1"/>
          </p:cNvPicPr>
          <p:nvPr/>
        </p:nvPicPr>
        <p:blipFill>
          <a:blip r:embed="rId3" cstate="print"/>
          <a:srcRect l="4881" t="17450" r="853" b="10101"/>
          <a:stretch>
            <a:fillRect/>
          </a:stretch>
        </p:blipFill>
        <p:spPr bwMode="auto">
          <a:xfrm>
            <a:off x="6084168" y="2132856"/>
            <a:ext cx="2821893" cy="1664193"/>
          </a:xfrm>
          <a:prstGeom prst="rect">
            <a:avLst/>
          </a:prstGeom>
          <a:noFill/>
        </p:spPr>
      </p:pic>
      <p:pic>
        <p:nvPicPr>
          <p:cNvPr id="1028" name="Picture 4" descr="H:\MC Kundeninfos 2015\02_in Arbeit\Harley Davidson Night Rod Mod. 2016\HD-Night-Rod-16-detail3.jpg"/>
          <p:cNvPicPr>
            <a:picLocks noChangeAspect="1" noChangeArrowheads="1"/>
          </p:cNvPicPr>
          <p:nvPr/>
        </p:nvPicPr>
        <p:blipFill>
          <a:blip r:embed="rId4" cstate="print"/>
          <a:srcRect l="6688" t="11019" b="11019"/>
          <a:stretch>
            <a:fillRect/>
          </a:stretch>
        </p:blipFill>
        <p:spPr bwMode="auto">
          <a:xfrm>
            <a:off x="6084168" y="3837357"/>
            <a:ext cx="2843807" cy="15839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:\MC Kundeninfos 2015\02_in Arbeit\Harley Davidson Night Rod Mod. 2016\LD_HD_Night_Rod_Special_Mod.jpg"/>
          <p:cNvPicPr>
            <a:picLocks noChangeAspect="1" noChangeArrowheads="1"/>
          </p:cNvPicPr>
          <p:nvPr/>
        </p:nvPicPr>
        <p:blipFill>
          <a:blip r:embed="rId2" cstate="print"/>
          <a:srcRect l="5113" t="9910" r="5901" b="8797"/>
          <a:stretch>
            <a:fillRect/>
          </a:stretch>
        </p:blipFill>
        <p:spPr bwMode="auto">
          <a:xfrm>
            <a:off x="1475656" y="1700808"/>
            <a:ext cx="6336704" cy="4093623"/>
          </a:xfrm>
          <a:prstGeom prst="rect">
            <a:avLst/>
          </a:prstGeom>
          <a:noFill/>
        </p:spPr>
      </p:pic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4788024" y="5733256"/>
            <a:ext cx="4176192" cy="432048"/>
          </a:xfrm>
        </p:spPr>
        <p:txBody>
          <a:bodyPr/>
          <a:lstStyle/>
          <a:p>
            <a:pPr algn="r"/>
            <a:r>
              <a:rPr lang="de-AT" dirty="0" smtClean="0"/>
              <a:t>Technische Änderungen und Irrtümer bleiben vorbehalten.</a:t>
            </a:r>
          </a:p>
          <a:p>
            <a:pPr algn="r"/>
            <a:r>
              <a:rPr lang="de-AT" dirty="0" err="1" smtClean="0"/>
              <a:t>Subject</a:t>
            </a:r>
            <a:r>
              <a:rPr lang="de-AT" dirty="0" smtClean="0"/>
              <a:t> </a:t>
            </a:r>
            <a:r>
              <a:rPr lang="de-AT" dirty="0" err="1" smtClean="0"/>
              <a:t>to</a:t>
            </a:r>
            <a:r>
              <a:rPr lang="de-AT" dirty="0" smtClean="0"/>
              <a:t> </a:t>
            </a:r>
            <a:r>
              <a:rPr lang="de-AT" dirty="0" err="1" smtClean="0"/>
              <a:t>technical</a:t>
            </a:r>
            <a:r>
              <a:rPr lang="de-AT" dirty="0" smtClean="0"/>
              <a:t> </a:t>
            </a:r>
            <a:r>
              <a:rPr lang="de-AT" dirty="0" err="1" smtClean="0"/>
              <a:t>alterations</a:t>
            </a:r>
            <a:r>
              <a:rPr lang="de-AT" dirty="0" smtClean="0"/>
              <a:t> </a:t>
            </a:r>
            <a:r>
              <a:rPr lang="de-AT" dirty="0" err="1" smtClean="0"/>
              <a:t>and</a:t>
            </a:r>
            <a:r>
              <a:rPr lang="de-AT" dirty="0" smtClean="0"/>
              <a:t> </a:t>
            </a:r>
            <a:r>
              <a:rPr lang="de-AT" dirty="0" err="1" smtClean="0"/>
              <a:t>errors</a:t>
            </a:r>
            <a:r>
              <a:rPr lang="de-AT" dirty="0" smtClean="0"/>
              <a:t>.</a:t>
            </a:r>
          </a:p>
          <a:p>
            <a:endParaRPr lang="de-AT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r">
              <a:buNone/>
            </a:pPr>
            <a:r>
              <a:rPr lang="de-AT" sz="1800" b="1" dirty="0" smtClean="0"/>
              <a:t>Leistungsdiagramm / </a:t>
            </a:r>
            <a:r>
              <a:rPr lang="de-AT" sz="1800" b="1" dirty="0" err="1" smtClean="0"/>
              <a:t>Dyno</a:t>
            </a:r>
            <a:r>
              <a:rPr lang="de-AT" sz="1800" b="1" dirty="0" smtClean="0"/>
              <a:t> </a:t>
            </a:r>
            <a:r>
              <a:rPr lang="de-AT" sz="1800" b="1" dirty="0" err="1" smtClean="0"/>
              <a:t>chart</a:t>
            </a:r>
            <a:endParaRPr lang="de-AT" sz="1800" b="1" dirty="0" smtClean="0"/>
          </a:p>
          <a:p>
            <a:endParaRPr lang="de-AT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r">
              <a:buNone/>
            </a:pPr>
            <a:r>
              <a:rPr lang="de-AT" sz="1800" b="1" dirty="0" smtClean="0"/>
              <a:t>Artikelliste / </a:t>
            </a:r>
            <a:r>
              <a:rPr lang="de-AT" sz="1800" b="1" dirty="0" err="1" smtClean="0"/>
              <a:t>Partnumbers</a:t>
            </a:r>
            <a:endParaRPr lang="de-AT" sz="1800" b="1" dirty="0"/>
          </a:p>
        </p:txBody>
      </p:sp>
      <p:sp>
        <p:nvSpPr>
          <p:cNvPr id="26" name="Tabellenplatzhalter 23"/>
          <p:cNvSpPr>
            <a:spLocks noGrp="1"/>
          </p:cNvSpPr>
          <p:nvPr/>
        </p:nvSpPr>
        <p:spPr>
          <a:xfrm>
            <a:off x="143669" y="1808956"/>
            <a:ext cx="8856662" cy="3240088"/>
          </a:xfrm>
          <a:prstGeom prst="rect">
            <a:avLst/>
          </a:prstGeom>
        </p:spPr>
      </p:sp>
      <p:graphicFrame>
        <p:nvGraphicFramePr>
          <p:cNvPr id="9" name="Tabellenplatzhalter 8"/>
          <p:cNvGraphicFramePr>
            <a:graphicFrameLocks noGrp="1"/>
          </p:cNvGraphicFramePr>
          <p:nvPr>
            <p:ph type="tbl" sz="quarter" idx="11"/>
            <p:extLst>
              <p:ext uri="{D42A27DB-BD31-4B8C-83A1-F6EECF244321}">
                <p14:modId xmlns:p14="http://schemas.microsoft.com/office/powerpoint/2010/main" val="357942085"/>
              </p:ext>
            </p:extLst>
          </p:nvPr>
        </p:nvGraphicFramePr>
        <p:xfrm>
          <a:off x="179512" y="1844824"/>
          <a:ext cx="8856663" cy="2778417"/>
        </p:xfrm>
        <a:graphic>
          <a:graphicData uri="http://schemas.openxmlformats.org/drawingml/2006/table">
            <a:tbl>
              <a:tblPr/>
              <a:tblGrid>
                <a:gridCol w="1117219"/>
                <a:gridCol w="270295"/>
                <a:gridCol w="261285"/>
                <a:gridCol w="1828995"/>
                <a:gridCol w="1630779"/>
                <a:gridCol w="657717"/>
                <a:gridCol w="810885"/>
                <a:gridCol w="810885"/>
                <a:gridCol w="711777"/>
                <a:gridCol w="756826"/>
              </a:tblGrid>
              <a:tr h="227625"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de-AT" sz="900" b="1" i="0" u="none" strike="noStrike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REMUS ARTIKELNUMMERN / PART NUMBERS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  <a:tr h="121400"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Modell - Type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 dirty="0" err="1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Bj</a:t>
                      </a:r>
                      <a:r>
                        <a:rPr lang="de-AT" sz="600" b="0" i="0" u="none" strike="noStrike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.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 dirty="0" err="1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Ømm</a:t>
                      </a:r>
                      <a:endParaRPr lang="de-AT" sz="600" b="0" i="0" u="none" strike="noStrike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Beschreibung DEUTSCH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Description ENGLISH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>
                          <a:latin typeface="Calibri"/>
                          <a:cs typeface="Calibri"/>
                        </a:rPr>
                        <a:t>Typ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>
                          <a:latin typeface="Calibri"/>
                          <a:cs typeface="Calibri"/>
                        </a:rPr>
                        <a:t>Mantel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latin typeface="Calibri"/>
                          <a:cs typeface="Calibri"/>
                        </a:rPr>
                        <a:t>Sleeve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latin typeface="Calibri"/>
                          <a:cs typeface="Calibri"/>
                        </a:rPr>
                        <a:t>Artikelnummer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latin typeface="Calibri"/>
                          <a:cs typeface="Calibri"/>
                        </a:rPr>
                        <a:t>EUR exkl. MwSt.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latin typeface="Calibri"/>
                          <a:cs typeface="Calibri"/>
                        </a:rPr>
                        <a:t>Type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latin typeface="Calibri"/>
                          <a:cs typeface="Calibri"/>
                        </a:rPr>
                        <a:t>Variante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latin typeface="Calibri"/>
                          <a:cs typeface="Calibri"/>
                        </a:rPr>
                        <a:t>Version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latin typeface="Calibri"/>
                          <a:cs typeface="Calibri"/>
                        </a:rPr>
                        <a:t>Part number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latin typeface="Calibri"/>
                          <a:cs typeface="Calibri"/>
                        </a:rPr>
                        <a:t>EUR excl. VAT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261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>
                          <a:latin typeface="Calibri"/>
                          <a:cs typeface="Calibri"/>
                        </a:rPr>
                        <a:t>VRSC, VR1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600" b="0" i="0" u="none" strike="noStrike"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600" b="0" i="0" u="none" strike="noStrike">
                        <a:latin typeface="Calibri"/>
                        <a:cs typeface="Calibri"/>
                      </a:endParaRP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 dirty="0">
                          <a:latin typeface="Calibri"/>
                          <a:cs typeface="Calibri"/>
                        </a:rPr>
                        <a:t>2x CUSTOM Schalldämpfer </a:t>
                      </a:r>
                      <a:r>
                        <a:rPr lang="de-AT" sz="600" b="0" i="0" u="none" strike="noStrike" dirty="0" err="1">
                          <a:latin typeface="Calibri"/>
                          <a:cs typeface="Calibri"/>
                        </a:rPr>
                        <a:t>Slash</a:t>
                      </a:r>
                      <a:r>
                        <a:rPr lang="de-AT" sz="600" b="0" i="0" u="none" strike="noStrike" dirty="0">
                          <a:latin typeface="Calibri"/>
                          <a:cs typeface="Calibri"/>
                        </a:rPr>
                        <a:t> Cut (oben/unten)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 dirty="0">
                          <a:latin typeface="Calibri"/>
                          <a:cs typeface="Calibri"/>
                        </a:rPr>
                        <a:t>2 x CUSTOM exhaust slash-cut (top/bottom)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latin typeface="Calibri"/>
                          <a:cs typeface="Calibri"/>
                        </a:rPr>
                        <a:t>EG/ABE/EEC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latin typeface="Calibri"/>
                          <a:cs typeface="Calibri"/>
                        </a:rPr>
                        <a:t>Edelstahl chrom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latin typeface="Calibri"/>
                          <a:cs typeface="Calibri"/>
                        </a:rPr>
                        <a:t>stainless steel chrome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latin typeface="Calibri"/>
                          <a:cs typeface="Calibri"/>
                        </a:rPr>
                        <a:t>007102 239005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latin typeface="Calibri"/>
                          <a:cs typeface="Calibri"/>
                        </a:rPr>
                        <a:t>764,00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261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latin typeface="Calibri"/>
                          <a:cs typeface="Calibri"/>
                        </a:rPr>
                        <a:t>VRSCD Night Rod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latin typeface="Calibri"/>
                          <a:cs typeface="Calibri"/>
                        </a:rPr>
                        <a:t>07-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600" b="0" i="0" u="none" strike="noStrike">
                        <a:latin typeface="Calibri"/>
                        <a:cs typeface="Calibri"/>
                      </a:endParaRP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 dirty="0"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latin typeface="Calibri"/>
                          <a:cs typeface="Calibri"/>
                        </a:rPr>
                        <a:t>EG/ABE/EEC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latin typeface="Calibri"/>
                          <a:cs typeface="Calibri"/>
                        </a:rPr>
                        <a:t>Edelstahl schwarz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latin typeface="Calibri"/>
                          <a:cs typeface="Calibri"/>
                        </a:rPr>
                        <a:t>stainless steel black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latin typeface="Calibri"/>
                          <a:cs typeface="Calibri"/>
                        </a:rPr>
                        <a:t>007702 239005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latin typeface="Calibri"/>
                          <a:cs typeface="Calibri"/>
                        </a:rPr>
                        <a:t>764,00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618">
                <a:tc>
                  <a:txBody>
                    <a:bodyPr/>
                    <a:lstStyle/>
                    <a:p>
                      <a:pPr algn="l" fontAlgn="b"/>
                      <a:r>
                        <a:rPr lang="de-AT" sz="600" b="0" i="0" u="none" strike="noStrike">
                          <a:latin typeface="Calibri"/>
                          <a:cs typeface="Calibri"/>
                        </a:rPr>
                        <a:t>VRSCDX Night Rod Special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latin typeface="Calibri"/>
                          <a:cs typeface="Calibri"/>
                        </a:rPr>
                        <a:t>12-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600" b="0" i="0" u="none" strike="noStrike">
                        <a:latin typeface="Calibri"/>
                        <a:cs typeface="Calibri"/>
                      </a:endParaRP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 dirty="0">
                          <a:latin typeface="Calibri"/>
                          <a:cs typeface="Calibri"/>
                        </a:rPr>
                        <a:t>2 x CUSTOM Schalldämpfer </a:t>
                      </a:r>
                      <a:r>
                        <a:rPr lang="de-AT" sz="600" b="0" i="0" u="none" strike="noStrike" dirty="0" err="1">
                          <a:latin typeface="Calibri"/>
                          <a:cs typeface="Calibri"/>
                        </a:rPr>
                        <a:t>Ø</a:t>
                      </a:r>
                      <a:r>
                        <a:rPr lang="de-AT" sz="600" b="0" i="0" u="none" strike="noStrike" dirty="0">
                          <a:latin typeface="Calibri"/>
                          <a:cs typeface="Calibri"/>
                        </a:rPr>
                        <a:t> 102 mm (4'') ohne </a:t>
                      </a:r>
                      <a:r>
                        <a:rPr lang="de-AT" sz="600" b="0" i="0" u="none" strike="noStrike" dirty="0" err="1">
                          <a:latin typeface="Calibri"/>
                          <a:cs typeface="Calibri"/>
                        </a:rPr>
                        <a:t>Endkappe</a:t>
                      </a:r>
                      <a:endParaRPr lang="de-AT" sz="600" b="0" i="0" u="none" strike="noStrike" dirty="0">
                        <a:latin typeface="Calibri"/>
                        <a:cs typeface="Calibri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latin typeface="Calibri"/>
                          <a:cs typeface="Calibri"/>
                        </a:rPr>
                        <a:t>2 x CUSTOM exhaust Ø 102 mm (4''), no end cap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latin typeface="Calibri"/>
                          <a:cs typeface="Calibri"/>
                        </a:rPr>
                        <a:t>EG/ABE/EEC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latin typeface="Calibri"/>
                          <a:cs typeface="Calibri"/>
                        </a:rPr>
                        <a:t>Edelstahl schwarz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latin typeface="Calibri"/>
                          <a:cs typeface="Calibri"/>
                        </a:rPr>
                        <a:t>stainless steel black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latin typeface="Calibri"/>
                          <a:cs typeface="Calibri"/>
                        </a:rPr>
                        <a:t>007702 279005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latin typeface="Calibri"/>
                          <a:cs typeface="Calibri"/>
                        </a:rPr>
                        <a:t>780,00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618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600" b="0" i="0" u="none" strike="noStrike" dirty="0">
                        <a:latin typeface="Calibri"/>
                        <a:cs typeface="Calibri"/>
                      </a:endParaRP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 dirty="0">
                          <a:latin typeface="Calibri"/>
                          <a:cs typeface="Calibri"/>
                        </a:rPr>
                        <a:t>Wählbare Endkappen müssen extra bestellt werden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latin typeface="Calibri"/>
                          <a:cs typeface="Calibri"/>
                        </a:rPr>
                        <a:t>Selectable end caps must be ordered separately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400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latin typeface="Calibri"/>
                          <a:cs typeface="Calibri"/>
                        </a:rPr>
                        <a:t>Endkappe Slash Cut (2 Stk.) 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 dirty="0">
                          <a:latin typeface="Calibri"/>
                          <a:cs typeface="Calibri"/>
                        </a:rPr>
                        <a:t>end cap slash-cut (2 pcs.) 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>
                          <a:latin typeface="Calibri"/>
                          <a:cs typeface="Calibri"/>
                        </a:rPr>
                        <a:t>Edelstahl </a:t>
                      </a:r>
                      <a:r>
                        <a:rPr lang="de-AT" sz="600" b="0" i="0" u="none" strike="noStrike" dirty="0" err="1">
                          <a:latin typeface="Calibri"/>
                          <a:cs typeface="Calibri"/>
                        </a:rPr>
                        <a:t>chrom</a:t>
                      </a:r>
                      <a:endParaRPr lang="de-AT" sz="600" b="0" i="0" u="none" strike="noStrike" dirty="0">
                        <a:latin typeface="Calibri"/>
                        <a:cs typeface="Calibri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latin typeface="Calibri"/>
                          <a:cs typeface="Calibri"/>
                        </a:rPr>
                        <a:t>stainless steel chrome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latin typeface="Calibri"/>
                          <a:cs typeface="Calibri"/>
                        </a:rPr>
                        <a:t>EK20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latin typeface="Calibri"/>
                          <a:cs typeface="Calibri"/>
                        </a:rPr>
                        <a:t>135,00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400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 dirty="0"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600" b="0" i="0" u="none" strike="noStrike"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latin typeface="Calibri"/>
                          <a:cs typeface="Calibri"/>
                        </a:rPr>
                        <a:t>Edelstahl schwarz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 err="1">
                          <a:latin typeface="Calibri"/>
                          <a:cs typeface="Calibri"/>
                        </a:rPr>
                        <a:t>stainless</a:t>
                      </a:r>
                      <a:r>
                        <a:rPr lang="de-AT" sz="600" b="0" i="0" u="none" strike="noStrike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de-AT" sz="600" b="0" i="0" u="none" strike="noStrike" dirty="0" err="1">
                          <a:latin typeface="Calibri"/>
                          <a:cs typeface="Calibri"/>
                        </a:rPr>
                        <a:t>steel</a:t>
                      </a:r>
                      <a:r>
                        <a:rPr lang="de-AT" sz="600" b="0" i="0" u="none" strike="noStrike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de-AT" sz="600" b="0" i="0" u="none" strike="noStrike" dirty="0" err="1">
                          <a:latin typeface="Calibri"/>
                          <a:cs typeface="Calibri"/>
                        </a:rPr>
                        <a:t>black</a:t>
                      </a:r>
                      <a:endParaRPr lang="de-AT" sz="600" b="0" i="0" u="none" strike="noStrike" dirty="0">
                        <a:latin typeface="Calibri"/>
                        <a:cs typeface="Calibri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latin typeface="Calibri"/>
                          <a:cs typeface="Calibri"/>
                        </a:rPr>
                        <a:t>EK90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latin typeface="Calibri"/>
                          <a:cs typeface="Calibri"/>
                        </a:rPr>
                        <a:t>135,00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400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600" b="0" i="0" u="none" strike="noStrike"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latin typeface="Calibri"/>
                          <a:cs typeface="Calibri"/>
                        </a:rPr>
                        <a:t>Endkappe Straight End (2 Stk.) 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latin typeface="Calibri"/>
                          <a:cs typeface="Calibri"/>
                        </a:rPr>
                        <a:t>end cap straight end (2 pcs.)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latin typeface="Calibri"/>
                          <a:cs typeface="Calibri"/>
                        </a:rPr>
                        <a:t>Edelstahl chrom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 err="1">
                          <a:latin typeface="Calibri"/>
                          <a:cs typeface="Calibri"/>
                        </a:rPr>
                        <a:t>stainless</a:t>
                      </a:r>
                      <a:r>
                        <a:rPr lang="de-AT" sz="600" b="0" i="0" u="none" strike="noStrike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de-AT" sz="600" b="0" i="0" u="none" strike="noStrike" dirty="0" err="1">
                          <a:latin typeface="Calibri"/>
                          <a:cs typeface="Calibri"/>
                        </a:rPr>
                        <a:t>steel</a:t>
                      </a:r>
                      <a:r>
                        <a:rPr lang="de-AT" sz="600" b="0" i="0" u="none" strike="noStrike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de-AT" sz="600" b="0" i="0" u="none" strike="noStrike" dirty="0" err="1">
                          <a:latin typeface="Calibri"/>
                          <a:cs typeface="Calibri"/>
                        </a:rPr>
                        <a:t>chrome</a:t>
                      </a:r>
                      <a:endParaRPr lang="de-AT" sz="600" b="0" i="0" u="none" strike="noStrike" dirty="0">
                        <a:latin typeface="Calibri"/>
                        <a:cs typeface="Calibri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latin typeface="Calibri"/>
                          <a:cs typeface="Calibri"/>
                        </a:rPr>
                        <a:t>EK21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latin typeface="Calibri"/>
                          <a:cs typeface="Calibri"/>
                        </a:rPr>
                        <a:t>135,00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400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600" b="0" i="0" u="none" strike="noStrike"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latin typeface="Calibri"/>
                          <a:cs typeface="Calibri"/>
                        </a:rPr>
                        <a:t>Edelstahl schwarz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latin typeface="Calibri"/>
                          <a:cs typeface="Calibri"/>
                        </a:rPr>
                        <a:t>stainless steel black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latin typeface="Calibri"/>
                          <a:cs typeface="Calibri"/>
                        </a:rPr>
                        <a:t>EK91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latin typeface="Calibri"/>
                          <a:cs typeface="Calibri"/>
                        </a:rPr>
                        <a:t>135,00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261">
                <a:tc>
                  <a:txBody>
                    <a:bodyPr/>
                    <a:lstStyle/>
                    <a:p>
                      <a:pPr algn="l" fontAlgn="b"/>
                      <a:r>
                        <a:rPr lang="de-AT" sz="600" b="0" i="0" u="none" strike="noStrike"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600" b="0" i="0" u="none" strike="noStrike"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600" b="0" i="0" u="none" strike="noStrike">
                        <a:latin typeface="Calibri"/>
                        <a:cs typeface="Calibri"/>
                      </a:endParaRP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latin typeface="Calibri"/>
                          <a:cs typeface="Calibri"/>
                        </a:rPr>
                        <a:t>Komplettanlage (2-2) inkl. Kat.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latin typeface="Calibri"/>
                          <a:cs typeface="Calibri"/>
                        </a:rPr>
                        <a:t>complete system (2-2) incl. cat.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latin typeface="Calibri"/>
                          <a:cs typeface="Calibri"/>
                        </a:rPr>
                        <a:t>EG/ABE/EEC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latin typeface="Calibri"/>
                          <a:cs typeface="Calibri"/>
                        </a:rPr>
                        <a:t>Edelstahl schwarz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 err="1">
                          <a:latin typeface="Calibri"/>
                          <a:cs typeface="Calibri"/>
                        </a:rPr>
                        <a:t>stainless</a:t>
                      </a:r>
                      <a:r>
                        <a:rPr lang="de-AT" sz="600" b="0" i="0" u="none" strike="noStrike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de-AT" sz="600" b="0" i="0" u="none" strike="noStrike" dirty="0" err="1">
                          <a:latin typeface="Calibri"/>
                          <a:cs typeface="Calibri"/>
                        </a:rPr>
                        <a:t>steel</a:t>
                      </a:r>
                      <a:r>
                        <a:rPr lang="de-AT" sz="600" b="0" i="0" u="none" strike="noStrike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de-AT" sz="600" b="0" i="0" u="none" strike="noStrike" dirty="0" err="1">
                          <a:latin typeface="Calibri"/>
                          <a:cs typeface="Calibri"/>
                        </a:rPr>
                        <a:t>black</a:t>
                      </a:r>
                      <a:endParaRPr lang="de-AT" sz="600" b="0" i="0" u="none" strike="noStrike" dirty="0">
                        <a:latin typeface="Calibri"/>
                        <a:cs typeface="Calibri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latin typeface="Calibri"/>
                          <a:cs typeface="Calibri"/>
                        </a:rPr>
                        <a:t>117752 238012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 smtClean="0">
                          <a:latin typeface="Calibri"/>
                          <a:cs typeface="Calibri"/>
                        </a:rPr>
                        <a:t>1.411,00</a:t>
                      </a:r>
                      <a:endParaRPr lang="de-AT" sz="600" b="1" i="0" u="none" strike="noStrike" dirty="0">
                        <a:latin typeface="Calibri"/>
                        <a:cs typeface="Calibri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618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600" b="0" i="0" u="none" strike="noStrike">
                        <a:latin typeface="Calibri"/>
                        <a:cs typeface="Calibri"/>
                      </a:endParaRP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latin typeface="Calibri"/>
                          <a:cs typeface="Calibri"/>
                        </a:rPr>
                        <a:t>Komplettanlage (2-1) ohne Kat. inkl. CUSTOMCONE Schalldämpfer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latin typeface="Calibri"/>
                          <a:cs typeface="Calibri"/>
                        </a:rPr>
                        <a:t>complete system (2-1) no cat with CUSTOMCONE silencer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latin typeface="Calibri"/>
                          <a:cs typeface="Calibri"/>
                        </a:rPr>
                        <a:t>RACE </a:t>
                      </a:r>
                      <a:br>
                        <a:rPr lang="de-AT" sz="600" b="0" i="0" u="none" strike="noStrike">
                          <a:latin typeface="Calibri"/>
                          <a:cs typeface="Calibri"/>
                        </a:rPr>
                      </a:br>
                      <a:r>
                        <a:rPr lang="de-AT" sz="600" b="0" i="0" u="none" strike="noStrike">
                          <a:latin typeface="Calibri"/>
                          <a:cs typeface="Calibri"/>
                        </a:rPr>
                        <a:t>(no EG/ABE/EEC)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latin typeface="Calibri"/>
                          <a:cs typeface="Calibri"/>
                        </a:rPr>
                        <a:t>Edelstahl schwarz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 err="1">
                          <a:latin typeface="Calibri"/>
                          <a:cs typeface="Calibri"/>
                        </a:rPr>
                        <a:t>stainless</a:t>
                      </a:r>
                      <a:r>
                        <a:rPr lang="de-AT" sz="600" b="0" i="0" u="none" strike="noStrike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de-AT" sz="600" b="0" i="0" u="none" strike="noStrike" dirty="0" err="1">
                          <a:latin typeface="Calibri"/>
                          <a:cs typeface="Calibri"/>
                        </a:rPr>
                        <a:t>steel</a:t>
                      </a:r>
                      <a:r>
                        <a:rPr lang="de-AT" sz="600" b="0" i="0" u="none" strike="noStrike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de-AT" sz="600" b="0" i="0" u="none" strike="noStrike" dirty="0" err="1">
                          <a:latin typeface="Calibri"/>
                          <a:cs typeface="Calibri"/>
                        </a:rPr>
                        <a:t>black</a:t>
                      </a:r>
                      <a:endParaRPr lang="de-AT" sz="600" b="0" i="0" u="none" strike="noStrike" dirty="0">
                        <a:latin typeface="Calibri"/>
                        <a:cs typeface="Calibri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>
                          <a:latin typeface="Calibri"/>
                          <a:cs typeface="Calibri"/>
                        </a:rPr>
                        <a:t>0117783 238112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latin typeface="Calibri"/>
                          <a:cs typeface="Calibri"/>
                        </a:rPr>
                        <a:t>890,00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159">
                <a:tc gridSpan="4">
                  <a:txBody>
                    <a:bodyPr/>
                    <a:lstStyle/>
                    <a:p>
                      <a:pPr algn="l" fontAlgn="b"/>
                      <a:r>
                        <a:rPr lang="de-AT" sz="500" b="0" i="0" u="none" strike="noStrike" dirty="0">
                          <a:latin typeface="Calibri"/>
                          <a:cs typeface="Calibri"/>
                        </a:rPr>
                        <a:t>Preise 2016 in Euro exkl. MwSt. / Prices 2016 in Euro excl. VAT!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500" b="0" i="0" u="none" strike="noStrike" dirty="0"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500" b="0" i="0" u="none" strike="noStrike" dirty="0"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r" fontAlgn="b"/>
                      <a:r>
                        <a:rPr lang="de-AT" sz="500" b="0" i="0" u="none" strike="noStrike" dirty="0"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Explosion 2 9"/>
          <p:cNvSpPr/>
          <p:nvPr/>
        </p:nvSpPr>
        <p:spPr bwMode="auto">
          <a:xfrm>
            <a:off x="1043608" y="3068960"/>
            <a:ext cx="720080" cy="504056"/>
          </a:xfrm>
          <a:prstGeom prst="irregularSeal2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8288" tIns="0" rIns="0" bIns="0" rtlCol="0" anchor="ctr" upright="1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AT" sz="1100" b="1" dirty="0"/>
              <a:t>NEW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407</Words>
  <Application>Microsoft Macintosh PowerPoint</Application>
  <PresentationFormat>Bildschirmpräsentation (4:3)</PresentationFormat>
  <Paragraphs>130</Paragraphs>
  <Slides>6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7" baseType="lpstr">
      <vt:lpstr>Benutzerdefiniertes 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benjamin.druck</dc:creator>
  <cp:lastModifiedBy>Benjamin Druck</cp:lastModifiedBy>
  <cp:revision>99</cp:revision>
  <dcterms:created xsi:type="dcterms:W3CDTF">2014-04-07T11:02:28Z</dcterms:created>
  <dcterms:modified xsi:type="dcterms:W3CDTF">2015-12-15T12:30:41Z</dcterms:modified>
</cp:coreProperties>
</file>