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65" r:id="rId3"/>
    <p:sldId id="266" r:id="rId4"/>
    <p:sldId id="259" r:id="rId5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2" autoAdjust="0"/>
    <p:restoredTop sz="94541" autoAdjust="0"/>
  </p:normalViewPr>
  <p:slideViewPr>
    <p:cSldViewPr>
      <p:cViewPr varScale="1">
        <p:scale>
          <a:sx n="124" d="100"/>
          <a:sy n="124" d="100"/>
        </p:scale>
        <p:origin x="14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19.10.17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19.10.17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696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8500"/>
          <a:stretch/>
        </p:blipFill>
        <p:spPr>
          <a:xfrm>
            <a:off x="1945808" y="1470727"/>
            <a:ext cx="5184576" cy="4204577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80680" y="5606521"/>
            <a:ext cx="8280920" cy="431576"/>
          </a:xfrm>
        </p:spPr>
        <p:txBody>
          <a:bodyPr/>
          <a:lstStyle/>
          <a:p>
            <a:pPr lvl="0">
              <a:buNone/>
            </a:pPr>
            <a:r>
              <a:rPr lang="de-AT" sz="2000" b="1" dirty="0" err="1" smtClean="0"/>
              <a:t>Ducati</a:t>
            </a:r>
            <a:r>
              <a:rPr lang="de-AT" sz="2000" b="1" dirty="0" smtClean="0"/>
              <a:t> Monster 797 </a:t>
            </a:r>
            <a:r>
              <a:rPr lang="de-AT" sz="2000" b="1" dirty="0">
                <a:solidFill>
                  <a:prstClr val="black"/>
                </a:solidFill>
              </a:rPr>
              <a:t>2017 RACING </a:t>
            </a:r>
            <a:r>
              <a:rPr lang="en-US" sz="2000" b="1" dirty="0">
                <a:solidFill>
                  <a:prstClr val="black"/>
                </a:solidFill>
              </a:rPr>
              <a:t>EXHAUST OPTIONS FOR EXPORT MARKETS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21-RACE/2017</a:t>
            </a:r>
            <a:endParaRPr lang="de-AT" sz="1800" dirty="0"/>
          </a:p>
        </p:txBody>
      </p:sp>
      <p:sp>
        <p:nvSpPr>
          <p:cNvPr id="5" name="Parallelogramm 4"/>
          <p:cNvSpPr/>
          <p:nvPr/>
        </p:nvSpPr>
        <p:spPr>
          <a:xfrm>
            <a:off x="-510302" y="1556792"/>
            <a:ext cx="2996643" cy="2016224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143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-249963" y="1579466"/>
            <a:ext cx="262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smtClean="0">
                <a:solidFill>
                  <a:schemeClr val="bg1"/>
                </a:solidFill>
              </a:rPr>
              <a:t>+ 3,6 HP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249962" y="2060848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+ 3,1 </a:t>
            </a:r>
            <a:r>
              <a:rPr lang="de-AT" sz="3600" b="1" spc="-150" dirty="0" err="1" smtClean="0">
                <a:solidFill>
                  <a:schemeClr val="bg1"/>
                </a:solidFill>
              </a:rPr>
              <a:t>Nm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252536" y="2566645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- 3,3 kg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252536" y="3152533"/>
            <a:ext cx="262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de-AT" sz="1000" dirty="0" smtClean="0">
                <a:solidFill>
                  <a:schemeClr val="bg1"/>
                </a:solidFill>
              </a:rPr>
              <a:t>* at 8100 </a:t>
            </a:r>
            <a:r>
              <a:rPr lang="de-AT" sz="1000" dirty="0" err="1" smtClean="0">
                <a:solidFill>
                  <a:schemeClr val="bg1"/>
                </a:solidFill>
              </a:rPr>
              <a:t>rpm</a:t>
            </a:r>
            <a:endParaRPr lang="de-AT" sz="10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35696" y="1658390"/>
            <a:ext cx="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*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80971" y="2160679"/>
            <a:ext cx="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*</a:t>
            </a:r>
            <a:endParaRPr lang="de-AT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20864"/>
          <a:stretch/>
        </p:blipFill>
        <p:spPr>
          <a:xfrm>
            <a:off x="-31623" y="1660260"/>
            <a:ext cx="4868008" cy="4289020"/>
          </a:xfrm>
          <a:prstGeom prst="rect">
            <a:avLst/>
          </a:prstGeom>
        </p:spPr>
      </p:pic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86727"/>
              </p:ext>
            </p:extLst>
          </p:nvPr>
        </p:nvGraphicFramePr>
        <p:xfrm>
          <a:off x="5004048" y="4620571"/>
          <a:ext cx="3816424" cy="1203960"/>
        </p:xfrm>
        <a:graphic>
          <a:graphicData uri="http://schemas.openxmlformats.org/drawingml/2006/table">
            <a:tbl>
              <a:tblPr/>
              <a:tblGrid>
                <a:gridCol w="714319"/>
                <a:gridCol w="564543"/>
                <a:gridCol w="305314"/>
                <a:gridCol w="576064"/>
                <a:gridCol w="864096"/>
                <a:gridCol w="792088"/>
              </a:tblGrid>
              <a:tr h="167640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Weight</a:t>
                      </a:r>
                      <a:r>
                        <a:rPr lang="de-A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stock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52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 err="1" smtClean="0">
                          <a:effectLst/>
                          <a:latin typeface="+mj-lt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 err="1">
                          <a:effectLst/>
                          <a:latin typeface="+mj-lt"/>
                        </a:rPr>
                        <a:t>stainless</a:t>
                      </a:r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800" b="1" i="0" u="none" strike="noStrike" dirty="0" err="1">
                          <a:effectLst/>
                          <a:latin typeface="+mj-lt"/>
                        </a:rPr>
                        <a:t>steel</a:t>
                      </a:r>
                      <a:endParaRPr lang="de-AT" sz="8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 err="1">
                          <a:effectLst/>
                          <a:latin typeface="+mj-lt"/>
                        </a:rPr>
                        <a:t>titanium</a:t>
                      </a:r>
                      <a:endParaRPr lang="de-AT" sz="8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6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 smtClean="0">
                          <a:effectLst/>
                          <a:latin typeface="+mj-lt"/>
                        </a:rPr>
                        <a:t>front </a:t>
                      </a:r>
                      <a:r>
                        <a:rPr lang="de-AT" sz="800" b="0" i="0" u="none" strike="noStrike" dirty="0" err="1">
                          <a:effectLst/>
                          <a:latin typeface="+mj-lt"/>
                        </a:rPr>
                        <a:t>silencer</a:t>
                      </a:r>
                      <a:endParaRPr lang="de-AT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effectLst/>
                          <a:latin typeface="+mj-lt"/>
                        </a:rPr>
                        <a:t>6,40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1,90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 err="1" smtClean="0">
                          <a:effectLst/>
                          <a:latin typeface="+mj-lt"/>
                        </a:rPr>
                        <a:t>silencer</a:t>
                      </a:r>
                      <a:endParaRPr lang="de-AT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r="7511"/>
          <a:stretch/>
        </p:blipFill>
        <p:spPr>
          <a:xfrm>
            <a:off x="5004048" y="1700808"/>
            <a:ext cx="3816424" cy="24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dirty="0" smtClean="0"/>
              <a:t>Technische Änderungen und Irrtümer bleiben vorbehalten. </a:t>
            </a:r>
            <a:r>
              <a:rPr lang="de-AT" dirty="0" err="1" smtClean="0"/>
              <a:t>Subject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220072" y="1265084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15204" r="5421" b="8781"/>
          <a:stretch/>
        </p:blipFill>
        <p:spPr>
          <a:xfrm>
            <a:off x="827584" y="1556792"/>
            <a:ext cx="71287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9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Part </a:t>
            </a:r>
            <a:r>
              <a:rPr lang="de-AT" sz="1800" b="1" dirty="0" err="1" smtClean="0"/>
              <a:t>numbers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651210253"/>
              </p:ext>
            </p:extLst>
          </p:nvPr>
        </p:nvGraphicFramePr>
        <p:xfrm>
          <a:off x="179512" y="2060848"/>
          <a:ext cx="8714332" cy="1219200"/>
        </p:xfrm>
        <a:graphic>
          <a:graphicData uri="http://schemas.openxmlformats.org/drawingml/2006/table">
            <a:tbl>
              <a:tblPr/>
              <a:tblGrid>
                <a:gridCol w="1378998"/>
                <a:gridCol w="428763"/>
                <a:gridCol w="440352"/>
                <a:gridCol w="2340816"/>
                <a:gridCol w="1019762"/>
                <a:gridCol w="1135645"/>
                <a:gridCol w="915469"/>
                <a:gridCol w="1054527"/>
              </a:tblGrid>
              <a:tr h="21016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PART 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NUMBERS IN DETAIL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2417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Bj</a:t>
                      </a:r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.</a:t>
                      </a:r>
                      <a:br>
                        <a:rPr lang="de-AT" sz="600" b="1" i="0" u="none" strike="noStrike" dirty="0"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year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Ømm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description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Typ</a:t>
                      </a:r>
                      <a:br>
                        <a:rPr lang="de-AT" sz="600" b="1" i="0" u="none" strike="noStrike" dirty="0"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sleeve</a:t>
                      </a:r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de-AT" sz="600" b="1" i="0" u="none" strike="noStrike" dirty="0"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+mn-lt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+mn-lt"/>
                        </a:rPr>
                      </a:br>
                      <a:r>
                        <a:rPr lang="fr-FR" sz="600" b="1" i="0" u="none" strike="noStrike">
                          <a:effectLst/>
                          <a:latin typeface="+mn-lt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Monster 797</a:t>
                      </a:r>
                      <a:endParaRPr kumimoji="0" lang="de-AT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kumimoji="0" lang="de-AT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600" b="0" i="0" u="none" strike="noStrike" dirty="0" smtClean="0">
                          <a:effectLst/>
                          <a:latin typeface="+mn-lt"/>
                        </a:rPr>
                        <a:t>tainless </a:t>
                      </a:r>
                      <a:r>
                        <a:rPr lang="en-US" sz="600" b="0" i="0" u="none" strike="noStrike" dirty="0">
                          <a:effectLst/>
                          <a:latin typeface="+mn-lt"/>
                        </a:rPr>
                        <a:t>steel connecting tube no cat.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Race (</a:t>
                      </a:r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no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0103 155217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101,00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MD, 54 kW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HYPERCONE with </a:t>
                      </a:r>
                      <a:r>
                        <a:rPr kumimoji="0" lang="de-AT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removable</a:t>
                      </a:r>
                      <a:r>
                        <a:rPr kumimoji="0" lang="de-AT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sound</a:t>
                      </a:r>
                      <a:r>
                        <a:rPr kumimoji="0" lang="de-AT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insert</a:t>
                      </a:r>
                      <a:endParaRPr kumimoji="0" lang="de-AT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Race (</a:t>
                      </a:r>
                      <a:r>
                        <a:rPr kumimoji="0" lang="de-AT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kumimoji="0" lang="de-AT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EG/ABE/EEC)</a:t>
                      </a:r>
                      <a:endParaRPr kumimoji="0" lang="de-AT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6783 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107365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387,00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HYPERCONE with </a:t>
                      </a:r>
                      <a:r>
                        <a:rPr kumimoji="0" lang="de-AT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removable</a:t>
                      </a:r>
                      <a:r>
                        <a:rPr kumimoji="0" lang="de-AT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sound</a:t>
                      </a:r>
                      <a:r>
                        <a:rPr kumimoji="0" lang="de-AT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insert</a:t>
                      </a:r>
                      <a:endParaRPr kumimoji="0" lang="de-AT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Race (</a:t>
                      </a:r>
                      <a:r>
                        <a:rPr kumimoji="0" lang="de-AT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kumimoji="0" lang="de-AT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EG/ABE/EEC)</a:t>
                      </a:r>
                      <a:endParaRPr kumimoji="0" lang="de-AT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6883 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107365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457,00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Preise 2017 in Euro exkl. MwSt. / Prices 2017 in Euro excl. VAT</a:t>
                      </a:r>
                      <a:r>
                        <a:rPr lang="de-AT" sz="500" b="0" i="0" u="none" strike="noStrike" dirty="0" smtClean="0">
                          <a:effectLst/>
                          <a:latin typeface="+mn-lt"/>
                        </a:rPr>
                        <a:t>!</a:t>
                      </a:r>
                      <a:endParaRPr lang="de-AT" sz="5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AT" sz="6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 smtClean="0">
                          <a:effectLst/>
                          <a:latin typeface="+mn-lt"/>
                        </a:rPr>
                        <a:t>Irrtum </a:t>
                      </a:r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AT" sz="6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en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841325"/>
              </p:ext>
            </p:extLst>
          </p:nvPr>
        </p:nvGraphicFramePr>
        <p:xfrm>
          <a:off x="179508" y="3837985"/>
          <a:ext cx="8707637" cy="1133936"/>
        </p:xfrm>
        <a:graphic>
          <a:graphicData uri="http://schemas.openxmlformats.org/drawingml/2006/table">
            <a:tbl>
              <a:tblPr/>
              <a:tblGrid>
                <a:gridCol w="1217314"/>
                <a:gridCol w="329004"/>
                <a:gridCol w="361905"/>
                <a:gridCol w="1820489"/>
                <a:gridCol w="1041846"/>
                <a:gridCol w="965077"/>
                <a:gridCol w="1030879"/>
                <a:gridCol w="1008945"/>
                <a:gridCol w="932178"/>
              </a:tblGrid>
              <a:tr h="21077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SET PART 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Bj</a:t>
                      </a:r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b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Ømm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+mn-lt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+mn-lt"/>
                        </a:rPr>
                      </a:br>
                      <a:r>
                        <a:rPr lang="fr-FR" sz="600" b="1" i="0" u="none" strike="noStrike">
                          <a:effectLst/>
                          <a:latin typeface="+mn-lt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6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Monster 797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 smtClean="0">
                          <a:effectLst/>
                          <a:latin typeface="+mn-lt"/>
                        </a:rPr>
                        <a:t>RACING slip on sport exhaust system with removable sound insert</a:t>
                      </a:r>
                      <a:endParaRPr lang="en-US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Race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no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n-lt"/>
                        </a:rPr>
                        <a:t>036783 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155217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488,00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effectLst/>
                          <a:latin typeface="+mn-lt"/>
                        </a:rPr>
                        <a:t>MD, 54 </a:t>
                      </a:r>
                      <a:r>
                        <a:rPr lang="pl-PL" sz="600" b="0" i="0" u="none" strike="noStrike" dirty="0" smtClean="0">
                          <a:effectLst/>
                          <a:latin typeface="+mn-lt"/>
                        </a:rPr>
                        <a:t>kW</a:t>
                      </a:r>
                      <a:endParaRPr lang="pl-PL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titanium</a:t>
                      </a:r>
                      <a:endParaRPr lang="de-AT" sz="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n-lt"/>
                        </a:rPr>
                        <a:t>036883 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155217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558,00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Preise 2017 in Euro exkl. MwSt. / Prices 2017 in Euro excl. VAT</a:t>
                      </a:r>
                      <a:r>
                        <a:rPr lang="de-AT" sz="500" b="0" i="0" u="none" strike="noStrike" dirty="0" smtClean="0">
                          <a:effectLst/>
                          <a:latin typeface="+mn-lt"/>
                        </a:rPr>
                        <a:t>!</a:t>
                      </a:r>
                      <a:endParaRPr lang="de-AT" sz="5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AT" sz="6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5110" marR="5110" marT="51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 smtClean="0">
                          <a:effectLst/>
                          <a:latin typeface="+mn-lt"/>
                        </a:rPr>
                        <a:t>Irrtum </a:t>
                      </a:r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AT" sz="6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5110" marR="5110" marT="51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</Words>
  <Application>Microsoft Macintosh PowerPoint</Application>
  <PresentationFormat>Bildschirmpräsentation (4:3)</PresentationFormat>
  <Paragraphs>96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142</cp:revision>
  <cp:lastPrinted>2017-07-13T06:42:11Z</cp:lastPrinted>
  <dcterms:created xsi:type="dcterms:W3CDTF">2014-04-07T11:02:28Z</dcterms:created>
  <dcterms:modified xsi:type="dcterms:W3CDTF">2017-10-19T13:08:49Z</dcterms:modified>
</cp:coreProperties>
</file>