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9472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4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65" autoAdjust="0"/>
  </p:normalViewPr>
  <p:slideViewPr>
    <p:cSldViewPr>
      <p:cViewPr varScale="1">
        <p:scale>
          <a:sx n="139" d="100"/>
          <a:sy n="139" d="100"/>
        </p:scale>
        <p:origin x="-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3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24.02.15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24.02.15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2556" tIns="46278" rIns="92556" bIns="4627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736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275856" y="5400000"/>
            <a:ext cx="5760194" cy="43157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BMW S1000RR Mod. 2015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03/2015</a:t>
            </a:r>
            <a:endParaRPr lang="de-AT" sz="1800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r="6875"/>
          <a:stretch>
            <a:fillRect/>
          </a:stretch>
        </p:blipFill>
        <p:spPr>
          <a:xfrm>
            <a:off x="2843808" y="2348880"/>
            <a:ext cx="3528070" cy="299015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28596" y="5500702"/>
            <a:ext cx="2928958" cy="482396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017569"/>
              </p:ext>
            </p:extLst>
          </p:nvPr>
        </p:nvGraphicFramePr>
        <p:xfrm>
          <a:off x="4860032" y="4797152"/>
          <a:ext cx="3929089" cy="1106760"/>
        </p:xfrm>
        <a:graphic>
          <a:graphicData uri="http://schemas.openxmlformats.org/drawingml/2006/table">
            <a:tbl>
              <a:tblPr/>
              <a:tblGrid>
                <a:gridCol w="770017"/>
                <a:gridCol w="770017"/>
                <a:gridCol w="113150"/>
                <a:gridCol w="578463"/>
                <a:gridCol w="911624"/>
                <a:gridCol w="785818"/>
              </a:tblGrid>
              <a:tr h="19186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Helvetica-Narrow"/>
                        </a:rPr>
                        <a:t>Gewicht / </a:t>
                      </a:r>
                      <a:r>
                        <a:rPr lang="de-AT" sz="900" b="1" i="0" u="none" strike="noStrike" dirty="0" err="1">
                          <a:solidFill>
                            <a:srgbClr val="FFFFFF"/>
                          </a:solidFill>
                          <a:latin typeface="Helvetica-Narrow"/>
                        </a:rPr>
                        <a:t>weight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Helvetica-Narrow"/>
                        </a:rPr>
                        <a:t> (kg)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7886"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latin typeface="Helvetica-Narrow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latin typeface="Helvetica-Narrow"/>
                        </a:rPr>
                        <a:t>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latin typeface="Helvetica-Narrow"/>
                        </a:rPr>
                        <a:t>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>
                          <a:latin typeface="Helvetica-Narrow"/>
                        </a:rPr>
                        <a:t>stock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latin typeface="Helvetica-Narrow"/>
                        </a:rPr>
                        <a:t>REMUS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97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Außenmantel </a:t>
                      </a:r>
                      <a:r>
                        <a:rPr lang="de-AT" sz="800" b="0" i="0" u="none" strike="noStrike" dirty="0">
                          <a:latin typeface="Helvetica-Narrow"/>
                        </a:rPr>
                        <a:t>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sleeve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1" i="0" u="none" strike="noStrike" dirty="0" smtClean="0">
                          <a:latin typeface="Helvetica-Narrow"/>
                        </a:rPr>
                        <a:t>Edelstahl</a:t>
                      </a:r>
                      <a:r>
                        <a:rPr lang="de-AT" sz="800" b="1" i="0" u="none" strike="noStrike" baseline="0" dirty="0" smtClean="0">
                          <a:latin typeface="Helvetica-Narrow"/>
                        </a:rPr>
                        <a:t> /</a:t>
                      </a:r>
                      <a:r>
                        <a:rPr lang="de-AT" sz="800" b="1" i="0" u="none" strike="noStrike" dirty="0" smtClean="0">
                          <a:latin typeface="Helvetica-Narrow"/>
                        </a:rPr>
                        <a:t/>
                      </a:r>
                      <a:br>
                        <a:rPr lang="de-AT" sz="800" b="1" i="0" u="none" strike="noStrike" dirty="0" smtClean="0">
                          <a:latin typeface="Helvetica-Narrow"/>
                        </a:rPr>
                      </a:br>
                      <a:r>
                        <a:rPr lang="de-AT" sz="800" b="1" i="0" u="none" strike="noStrike" dirty="0" err="1" smtClean="0">
                          <a:latin typeface="Helvetica-Narrow"/>
                        </a:rPr>
                        <a:t>stainless</a:t>
                      </a:r>
                      <a:r>
                        <a:rPr lang="de-AT" sz="800" b="1" i="0" u="none" strike="noStrike" dirty="0" smtClean="0">
                          <a:latin typeface="Helvetica-Narrow"/>
                        </a:rPr>
                        <a:t> </a:t>
                      </a:r>
                      <a:r>
                        <a:rPr lang="de-AT" sz="800" b="1" i="0" u="none" strike="noStrike" dirty="0" err="1" smtClean="0">
                          <a:latin typeface="Helvetica-Narrow"/>
                        </a:rPr>
                        <a:t>steel</a:t>
                      </a:r>
                      <a:endParaRPr lang="de-AT" sz="800" b="1" i="0" u="none" strike="noStrike" dirty="0" smtClean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1" i="0" u="none" strike="noStrike" dirty="0" smtClean="0">
                          <a:latin typeface="Helvetica-Narrow"/>
                        </a:rPr>
                        <a:t>Titan /</a:t>
                      </a:r>
                      <a:br>
                        <a:rPr lang="de-AT" sz="800" b="1" i="0" u="none" strike="noStrike" dirty="0" smtClean="0">
                          <a:latin typeface="Helvetica-Narrow"/>
                        </a:rPr>
                      </a:br>
                      <a:r>
                        <a:rPr lang="de-AT" sz="800" b="1" i="0" u="none" strike="noStrike" dirty="0" err="1" smtClean="0">
                          <a:latin typeface="Helvetica-Narrow"/>
                        </a:rPr>
                        <a:t>titanium</a:t>
                      </a:r>
                      <a:endParaRPr lang="de-AT" sz="800" b="1" i="0" u="none" strike="noStrike" dirty="0" smtClean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788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Verbindungsrohr 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connecting</a:t>
                      </a:r>
                      <a:r>
                        <a:rPr lang="de-AT" sz="800" b="0" i="0" u="none" strike="noStrike" dirty="0" smtClean="0">
                          <a:latin typeface="Helvetica-Narrow"/>
                        </a:rPr>
                        <a:t>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tube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Helvetica-Narrow"/>
                        </a:rPr>
                        <a:t>4,08</a:t>
                      </a:r>
                      <a:endParaRPr lang="de-AT" sz="800" b="1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solidFill>
                            <a:srgbClr val="000000"/>
                          </a:solidFill>
                          <a:latin typeface="Helvetica-Narrow"/>
                        </a:rPr>
                        <a:t>0,38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802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Schalldämpfer 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silencer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solidFill>
                            <a:srgbClr val="000000"/>
                          </a:solidFill>
                          <a:latin typeface="Helvetica-Narrow"/>
                        </a:rPr>
                        <a:t>1,48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Helvetica-Narrow"/>
                        </a:rPr>
                        <a:t>1,28</a:t>
                      </a:r>
                      <a:endParaRPr lang="de-AT" sz="800" b="1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Bildplatzhalter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6" r="4735"/>
          <a:stretch/>
        </p:blipFill>
        <p:spPr>
          <a:xfrm>
            <a:off x="301258" y="1700807"/>
            <a:ext cx="4486766" cy="3694803"/>
          </a:xfrm>
        </p:spPr>
      </p:pic>
      <p:pic>
        <p:nvPicPr>
          <p:cNvPr id="12" name="Bildplatzhalter 11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97" b="1756"/>
          <a:stretch/>
        </p:blipFill>
        <p:spPr>
          <a:xfrm>
            <a:off x="5004048" y="1895800"/>
            <a:ext cx="3749980" cy="2543877"/>
          </a:xfrm>
        </p:spPr>
      </p:pic>
      <p:sp>
        <p:nvSpPr>
          <p:cNvPr id="13" name="Textplatzhalter 5"/>
          <p:cNvSpPr txBox="1">
            <a:spLocks/>
          </p:cNvSpPr>
          <p:nvPr/>
        </p:nvSpPr>
        <p:spPr>
          <a:xfrm>
            <a:off x="3023030" y="1392562"/>
            <a:ext cx="2928958" cy="4823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de-AT" sz="1400" dirty="0" smtClean="0"/>
              <a:t>Slip-on </a:t>
            </a:r>
            <a:r>
              <a:rPr lang="de-AT" sz="1400" dirty="0" err="1" smtClean="0"/>
              <a:t>Hypercone</a:t>
            </a:r>
            <a:endParaRPr lang="de-AT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28596" y="5500702"/>
            <a:ext cx="2928958" cy="482396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01441"/>
              </p:ext>
            </p:extLst>
          </p:nvPr>
        </p:nvGraphicFramePr>
        <p:xfrm>
          <a:off x="5292080" y="4941168"/>
          <a:ext cx="3017465" cy="912840"/>
        </p:xfrm>
        <a:graphic>
          <a:graphicData uri="http://schemas.openxmlformats.org/drawingml/2006/table">
            <a:tbl>
              <a:tblPr/>
              <a:tblGrid>
                <a:gridCol w="1653184"/>
                <a:gridCol w="578463"/>
                <a:gridCol w="785818"/>
              </a:tblGrid>
              <a:tr h="19186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Helvetica-Narrow"/>
                        </a:rPr>
                        <a:t>Gewicht / </a:t>
                      </a:r>
                      <a:r>
                        <a:rPr lang="de-AT" sz="900" b="1" i="0" u="none" strike="noStrike" dirty="0" err="1">
                          <a:solidFill>
                            <a:srgbClr val="FFFFFF"/>
                          </a:solidFill>
                          <a:latin typeface="Helvetica-Narrow"/>
                        </a:rPr>
                        <a:t>weight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Helvetica-Narrow"/>
                        </a:rPr>
                        <a:t> (kg)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7886"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latin typeface="Helvetica-Narrow"/>
                        </a:rPr>
                        <a:t>  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>
                          <a:latin typeface="Helvetica-Narrow"/>
                        </a:rPr>
                        <a:t>stock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latin typeface="Helvetica-Narrow"/>
                        </a:rPr>
                        <a:t>REMUS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725"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Außenmantel </a:t>
                      </a:r>
                      <a:r>
                        <a:rPr lang="de-AT" sz="800" b="0" i="0" u="none" strike="noStrike" dirty="0">
                          <a:latin typeface="Helvetica-Narrow"/>
                        </a:rPr>
                        <a:t>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sleeve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1" i="0" u="none" strike="noStrike" dirty="0" smtClean="0">
                          <a:latin typeface="Helvetica-Narrow"/>
                        </a:rPr>
                        <a:t>Titan /</a:t>
                      </a:r>
                      <a:br>
                        <a:rPr lang="de-AT" sz="800" b="1" i="0" u="none" strike="noStrike" dirty="0" smtClean="0">
                          <a:latin typeface="Helvetica-Narrow"/>
                        </a:rPr>
                      </a:br>
                      <a:r>
                        <a:rPr lang="de-AT" sz="800" b="1" i="0" u="none" strike="noStrike" dirty="0" err="1" smtClean="0">
                          <a:latin typeface="Helvetica-Narrow"/>
                        </a:rPr>
                        <a:t>titanium</a:t>
                      </a:r>
                      <a:endParaRPr lang="de-AT" sz="800" b="1" i="0" u="none" strike="noStrike" dirty="0" smtClean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7886"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Krümmer 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header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Helvetica-Narrow"/>
                        </a:rPr>
                        <a:t>10,4</a:t>
                      </a:r>
                      <a:endParaRPr lang="de-AT" sz="800" b="1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1" kern="120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3,60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Bildplatzhalt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" b="97"/>
          <a:stretch>
            <a:fillRect/>
          </a:stretch>
        </p:blipFill>
        <p:spPr>
          <a:xfrm>
            <a:off x="233962" y="1665043"/>
            <a:ext cx="4266030" cy="3895872"/>
          </a:xfrm>
        </p:spPr>
      </p:pic>
      <p:pic>
        <p:nvPicPr>
          <p:cNvPr id="8" name="Bildplatzhalter 7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" r="1208"/>
          <a:stretch>
            <a:fillRect/>
          </a:stretch>
        </p:blipFill>
        <p:spPr>
          <a:xfrm>
            <a:off x="4788024" y="2060848"/>
            <a:ext cx="3816424" cy="2452128"/>
          </a:xfrm>
        </p:spPr>
      </p:pic>
      <p:sp>
        <p:nvSpPr>
          <p:cNvPr id="7" name="Textplatzhalter 5"/>
          <p:cNvSpPr txBox="1">
            <a:spLocks/>
          </p:cNvSpPr>
          <p:nvPr/>
        </p:nvSpPr>
        <p:spPr>
          <a:xfrm>
            <a:off x="3023030" y="1392562"/>
            <a:ext cx="2928958" cy="4823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de-AT" sz="1400" dirty="0" smtClean="0"/>
              <a:t>Komplettanlage / </a:t>
            </a:r>
            <a:r>
              <a:rPr lang="de-AT" sz="1400" dirty="0" err="1" smtClean="0"/>
              <a:t>Complete</a:t>
            </a:r>
            <a:r>
              <a:rPr lang="de-AT" sz="1400" dirty="0" smtClean="0"/>
              <a:t> </a:t>
            </a:r>
            <a:r>
              <a:rPr lang="de-AT" sz="1400" dirty="0" err="1" smtClean="0"/>
              <a:t>system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62537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436096" y="5733256"/>
            <a:ext cx="3528120" cy="432246"/>
          </a:xfrm>
        </p:spPr>
        <p:txBody>
          <a:bodyPr/>
          <a:lstStyle/>
          <a:p>
            <a:pPr algn="r"/>
            <a:r>
              <a:rPr lang="de-AT" dirty="0" smtClean="0"/>
              <a:t>Technische Änderungen und Irrtümer bleiben vorbehalten.</a:t>
            </a:r>
          </a:p>
          <a:p>
            <a:pPr algn="r"/>
            <a:r>
              <a:rPr lang="de-AT" dirty="0" err="1" smtClean="0"/>
              <a:t>Subject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alterations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errors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6" b="8070"/>
          <a:stretch/>
        </p:blipFill>
        <p:spPr>
          <a:xfrm>
            <a:off x="1115616" y="1700807"/>
            <a:ext cx="6192688" cy="405395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9512" y="1844824"/>
            <a:ext cx="8856662" cy="3240088"/>
          </a:xfrm>
          <a:prstGeom prst="rect">
            <a:avLst/>
          </a:prstGeom>
        </p:spPr>
      </p:sp>
      <p:graphicFrame>
        <p:nvGraphicFramePr>
          <p:cNvPr id="6" name="Tabellenplatzhalter 5"/>
          <p:cNvGraphicFramePr>
            <a:graphicFrameLocks noGrp="1"/>
          </p:cNvGraphicFramePr>
          <p:nvPr>
            <p:ph type="tbl" sz="quarter" idx="11"/>
          </p:nvPr>
        </p:nvGraphicFramePr>
        <p:xfrm>
          <a:off x="179512" y="1916832"/>
          <a:ext cx="8856660" cy="1397076"/>
        </p:xfrm>
        <a:graphic>
          <a:graphicData uri="http://schemas.openxmlformats.org/drawingml/2006/table">
            <a:tbl>
              <a:tblPr/>
              <a:tblGrid>
                <a:gridCol w="1116672"/>
                <a:gridCol w="315396"/>
                <a:gridCol w="323920"/>
                <a:gridCol w="1423544"/>
                <a:gridCol w="1423544"/>
                <a:gridCol w="528501"/>
                <a:gridCol w="443259"/>
                <a:gridCol w="698986"/>
                <a:gridCol w="741607"/>
                <a:gridCol w="980285"/>
                <a:gridCol w="860946"/>
              </a:tblGrid>
              <a:tr h="14401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ARTIKELNUMMERN IM DETAIL / PART NUMBERS IN DETAIL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73894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Modell -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Bj</a:t>
                      </a:r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b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AT" sz="500" b="1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de-AT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Ømm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Beschreibung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Typ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Mantel</a:t>
                      </a:r>
                      <a:b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Variante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sleeve</a:t>
                      </a:r>
                      <a:b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Artikelnummer</a:t>
                      </a:r>
                      <a:b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part number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EUR exkl. MwSt.</a:t>
                      </a:r>
                      <a:br>
                        <a:rPr lang="fr-FR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EUR excl. VAT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34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 1000 RR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Edelstahl - Verbindungsrohr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stainless steel connecting tube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0105 087015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88,00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634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K10, 146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endParaRPr lang="de-AT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EG/ABE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Edelstahl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stainless steel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6602 101360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341,00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634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EG/ABE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Edelstahl schwarz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stainless steel black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6702 101360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368,00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634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EG/ABE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6802 101360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62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520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 Krümmer (4-1)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titanium header (4-1)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0101 087015T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1.230,00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634"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HEXACONE Volltitan Schalldämpfer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HEXACONE full titanium muffler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Race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Race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4883 087009T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894"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optionaler SD Halter schwarz (Soziusfußraste entfällt)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optional muffler bracket black (rear footrest must be removed)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HA087009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89,00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5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Preise 2015 in Euro exkl. MwSt. / Prices 2015 in Euro excl. VAT!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5" name="Tabellenplatzhalter 4"/>
          <p:cNvGraphicFramePr>
            <a:graphicFrameLocks noGrp="1"/>
          </p:cNvGraphicFramePr>
          <p:nvPr>
            <p:ph type="tbl" sz="quarter" idx="11"/>
          </p:nvPr>
        </p:nvGraphicFramePr>
        <p:xfrm>
          <a:off x="179512" y="1916832"/>
          <a:ext cx="8856662" cy="1495500"/>
        </p:xfrm>
        <a:graphic>
          <a:graphicData uri="http://schemas.openxmlformats.org/drawingml/2006/table">
            <a:tbl>
              <a:tblPr/>
              <a:tblGrid>
                <a:gridCol w="967789"/>
                <a:gridCol w="272191"/>
                <a:gridCol w="297781"/>
                <a:gridCol w="1414461"/>
                <a:gridCol w="1528454"/>
                <a:gridCol w="300108"/>
                <a:gridCol w="316392"/>
                <a:gridCol w="718862"/>
                <a:gridCol w="772370"/>
                <a:gridCol w="774696"/>
                <a:gridCol w="774696"/>
                <a:gridCol w="718862"/>
              </a:tblGrid>
              <a:tr h="72008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ARTIKELNUMMERN / PART NUMBERS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915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Modell - type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Bj</a:t>
                      </a:r>
                      <a:r>
                        <a:rPr lang="de-A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br>
                        <a:rPr lang="de-A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AT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de-AT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Ømm</a:t>
                      </a:r>
                      <a:endParaRPr lang="de-AT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Beschreibung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de-AT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Schalldämpfer 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Mantel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sleeve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Setartikelnummer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EUR exkl. MwSt.</a:t>
                      </a:r>
                      <a:br>
                        <a:rPr lang="fr-FR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EUR excl. VAT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72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muffler</a:t>
                      </a:r>
                      <a:endParaRPr lang="de-AT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Variante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version</a:t>
                      </a:r>
                      <a:endParaRPr lang="de-AT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setpartnumber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11320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 1000 RR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15-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Slip on (Schalldämpfer mit VBR) 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slip on (muffler with connecting tube)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EG/ABE/EEC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Edelstahl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stainless</a:t>
                      </a:r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steel</a:t>
                      </a:r>
                      <a:endParaRPr lang="de-AT" sz="5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056602 087015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429,00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320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K10, 146 kW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EG/ABE/EEC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Edestahl schwarz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stainless steel black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056702 087015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456,00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320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EG/ABE/EEC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HYPERCONE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Titan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titanium</a:t>
                      </a:r>
                      <a:endParaRPr lang="de-AT" sz="5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056802 087015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524,00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320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Hochleistungskomplettanlage in Volltitan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high performance complete system - full titanium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Race (no EG/ABE/EEC)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HEXACONE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titanium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014883 087015T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1.776,00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320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optionaler SD Halter schwarz (Soziusfußraste entfällt)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optional muffler bracket black (rear footrest must be removed)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HA087009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89,00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7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Preise 2015 in Euro exkl. MwSt. / Prices 2015 in Euro excl. VAT!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044" marR="7044" marT="7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44" marR="7044" marT="7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Macintosh PowerPoint</Application>
  <PresentationFormat>Bildschirmpräsentation (4:3)</PresentationFormat>
  <Paragraphs>223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69</cp:revision>
  <cp:lastPrinted>2015-02-10T13:31:39Z</cp:lastPrinted>
  <dcterms:created xsi:type="dcterms:W3CDTF">2014-04-07T11:02:28Z</dcterms:created>
  <dcterms:modified xsi:type="dcterms:W3CDTF">2015-02-24T14:35:05Z</dcterms:modified>
</cp:coreProperties>
</file>