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65" autoAdjust="0"/>
  </p:normalViewPr>
  <p:slideViewPr>
    <p:cSldViewPr>
      <p:cViewPr varScale="1">
        <p:scale>
          <a:sx n="96" d="100"/>
          <a:sy n="96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19.02.2015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19.02.2015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75856" y="5400000"/>
            <a:ext cx="5760194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R1200R Mod. 2015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01/2015</a:t>
            </a:r>
            <a:endParaRPr lang="de-AT" sz="18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" r="1192"/>
          <a:stretch>
            <a:fillRect/>
          </a:stretch>
        </p:blipFill>
        <p:spPr>
          <a:xfrm>
            <a:off x="2699792" y="1855480"/>
            <a:ext cx="4320480" cy="36617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8596" y="5500702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296845"/>
              </p:ext>
            </p:extLst>
          </p:nvPr>
        </p:nvGraphicFramePr>
        <p:xfrm>
          <a:off x="4355976" y="4754418"/>
          <a:ext cx="4652275" cy="1106760"/>
        </p:xfrm>
        <a:graphic>
          <a:graphicData uri="http://schemas.openxmlformats.org/drawingml/2006/table">
            <a:tbl>
              <a:tblPr/>
              <a:tblGrid>
                <a:gridCol w="759188"/>
                <a:gridCol w="759188"/>
                <a:gridCol w="115236"/>
                <a:gridCol w="570327"/>
                <a:gridCol w="898804"/>
                <a:gridCol w="774766"/>
                <a:gridCol w="774766"/>
              </a:tblGrid>
              <a:tr h="1918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titanium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Carbon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8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Verbindungsrohr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connecting</a:t>
                      </a:r>
                      <a:r>
                        <a:rPr lang="de-AT" sz="800" b="0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tube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4,40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0,40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2,60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2,50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2,40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4823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400" dirty="0" smtClean="0"/>
              <a:t>Slip-on </a:t>
            </a:r>
            <a:r>
              <a:rPr lang="de-AT" sz="1400" dirty="0" err="1" smtClean="0"/>
              <a:t>Hexacone</a:t>
            </a:r>
            <a:endParaRPr lang="de-AT" sz="14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0" r="3170"/>
          <a:stretch>
            <a:fillRect/>
          </a:stretch>
        </p:blipFill>
        <p:spPr>
          <a:xfrm>
            <a:off x="81174" y="1680872"/>
            <a:ext cx="4190672" cy="3827052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r="3724"/>
          <a:stretch>
            <a:fillRect/>
          </a:stretch>
        </p:blipFill>
        <p:spPr>
          <a:xfrm>
            <a:off x="4860032" y="2060848"/>
            <a:ext cx="3585732" cy="23042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8596" y="5500702"/>
            <a:ext cx="2928958" cy="482396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663555"/>
              </p:ext>
            </p:extLst>
          </p:nvPr>
        </p:nvGraphicFramePr>
        <p:xfrm>
          <a:off x="5652120" y="5085036"/>
          <a:ext cx="3017465" cy="912840"/>
        </p:xfrm>
        <a:graphic>
          <a:graphicData uri="http://schemas.openxmlformats.org/drawingml/2006/table">
            <a:tbl>
              <a:tblPr/>
              <a:tblGrid>
                <a:gridCol w="770017"/>
                <a:gridCol w="770017"/>
                <a:gridCol w="113150"/>
                <a:gridCol w="578463"/>
                <a:gridCol w="785818"/>
              </a:tblGrid>
              <a:tr h="1918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Helvetica-Narrow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78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header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7,40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3,40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>
          <a:xfrm>
            <a:off x="3023030" y="1392562"/>
            <a:ext cx="2928958" cy="4823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400" dirty="0" smtClean="0"/>
              <a:t>Komplettanlage / </a:t>
            </a:r>
            <a:r>
              <a:rPr lang="de-AT" sz="1400" dirty="0" err="1" smtClean="0"/>
              <a:t>Complete</a:t>
            </a:r>
            <a:r>
              <a:rPr lang="de-AT" sz="1400" dirty="0" smtClean="0"/>
              <a:t> </a:t>
            </a:r>
            <a:r>
              <a:rPr lang="de-AT" sz="1400" dirty="0" err="1" smtClean="0"/>
              <a:t>system</a:t>
            </a:r>
            <a:endParaRPr lang="de-AT" sz="1400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5" r="3662"/>
          <a:stretch/>
        </p:blipFill>
        <p:spPr>
          <a:xfrm>
            <a:off x="179511" y="1926752"/>
            <a:ext cx="3923753" cy="3506161"/>
          </a:xfrm>
        </p:spPr>
      </p:pic>
      <p:pic>
        <p:nvPicPr>
          <p:cNvPr id="13" name="Bildplatzhalter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" r="3413"/>
          <a:stretch>
            <a:fillRect/>
          </a:stretch>
        </p:blipFill>
        <p:spPr>
          <a:xfrm>
            <a:off x="4716016" y="2204864"/>
            <a:ext cx="4033794" cy="2592189"/>
          </a:xfrm>
        </p:spPr>
      </p:pic>
    </p:spTree>
    <p:extLst>
      <p:ext uri="{BB962C8B-B14F-4D97-AF65-F5344CB8AC3E}">
        <p14:creationId xmlns:p14="http://schemas.microsoft.com/office/powerpoint/2010/main" xmlns="" val="26253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</p:nvPr>
        </p:nvGraphicFramePr>
        <p:xfrm>
          <a:off x="179512" y="1979566"/>
          <a:ext cx="8856663" cy="1233410"/>
        </p:xfrm>
        <a:graphic>
          <a:graphicData uri="http://schemas.openxmlformats.org/drawingml/2006/table">
            <a:tbl>
              <a:tblPr/>
              <a:tblGrid>
                <a:gridCol w="1124683"/>
                <a:gridCol w="317659"/>
                <a:gridCol w="262712"/>
                <a:gridCol w="1433756"/>
                <a:gridCol w="1433756"/>
                <a:gridCol w="532292"/>
                <a:gridCol w="446439"/>
                <a:gridCol w="704000"/>
                <a:gridCol w="746927"/>
                <a:gridCol w="987317"/>
                <a:gridCol w="867122"/>
              </a:tblGrid>
              <a:tr h="14401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ARTIKELNUMMERN IM DETAIL / PART NUMBERS IN DETAIL</a:t>
                      </a:r>
                      <a:endParaRPr lang="de-AT" sz="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3894"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Modell -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Bj.</a:t>
                      </a:r>
                      <a:br>
                        <a:rPr lang="de-AT" sz="500" b="1" i="0" u="none" strike="noStrike"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latin typeface="Helvetica-Narrow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Ømm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latin typeface="Helvetica-Narrow"/>
                        </a:rPr>
                        <a:t>Beschreibung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latin typeface="Helvetica-Narrow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Typ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Mantel</a:t>
                      </a:r>
                      <a:br>
                        <a:rPr lang="de-AT" sz="500" b="1" i="0" u="none" strike="noStrike"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latin typeface="Helvetica-Narrow"/>
                        </a:rPr>
                        <a:t>Variante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sleeve</a:t>
                      </a:r>
                      <a:br>
                        <a:rPr lang="de-AT" sz="500" b="1" i="0" u="none" strike="noStrike"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latin typeface="Helvetica-Narrow"/>
                        </a:rPr>
                        <a:t>version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Artikelnummer</a:t>
                      </a:r>
                      <a:br>
                        <a:rPr lang="de-AT" sz="500" b="1" i="0" u="none" strike="noStrike"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latin typeface="Helvetica-Narrow"/>
                        </a:rPr>
                        <a:t>part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latin typeface="Helvetica-Narrow"/>
                        </a:rPr>
                        <a:t>EUR exkl. MwSt.</a:t>
                      </a:r>
                      <a:br>
                        <a:rPr lang="fr-FR" sz="500" b="1" i="0" u="none" strike="noStrike">
                          <a:latin typeface="Helvetica-Narrow"/>
                        </a:rPr>
                      </a:br>
                      <a:r>
                        <a:rPr lang="fr-FR" sz="500" b="1" i="0" u="none" strike="noStrike">
                          <a:latin typeface="Helvetica-Narrow"/>
                        </a:rPr>
                        <a:t>EUR excl. VAT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9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Arial Narrow"/>
                        </a:rPr>
                        <a:t>R 1200 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Arial Narrow"/>
                        </a:rPr>
                        <a:t>15-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Arial Narrow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Arial Narrow"/>
                        </a:rPr>
                        <a:t>Edelstahl - Krümmer (2-1) ohne Kat.</a:t>
                      </a:r>
                      <a:br>
                        <a:rPr lang="de-AT" sz="600" b="0" i="0" u="none" strike="noStrike">
                          <a:latin typeface="Arial Narrow"/>
                        </a:rPr>
                      </a:br>
                      <a:r>
                        <a:rPr lang="de-AT" sz="600" b="0" i="0" u="none" strike="noStrike">
                          <a:latin typeface="Arial Narrow"/>
                        </a:rPr>
                        <a:t>inkl. Carbon Hitzeschutzabdeckung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 Narrow"/>
                        </a:rPr>
                        <a:t>stainless steel header (2-1) no cat.</a:t>
                      </a:r>
                      <a:br>
                        <a:rPr lang="en-US" sz="600" b="0" i="0" u="none" strike="noStrike">
                          <a:latin typeface="Arial Narrow"/>
                        </a:rPr>
                      </a:br>
                      <a:r>
                        <a:rPr lang="en-US" sz="600" b="0" i="0" u="none" strike="noStrike">
                          <a:latin typeface="Arial Narrow"/>
                        </a:rPr>
                        <a:t>incl. carbon heat protecting shield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0101 088015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Neue Condensed"/>
                        </a:rPr>
                        <a:t>729,00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039">
                <a:tc>
                  <a:txBody>
                    <a:bodyPr/>
                    <a:lstStyle/>
                    <a:p>
                      <a:pPr algn="l" fontAlgn="t"/>
                      <a:r>
                        <a:rPr lang="de-AT" sz="600" b="0" i="0" u="none" strike="noStrike">
                          <a:latin typeface="Arial Narrow"/>
                        </a:rPr>
                        <a:t>92 kW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Edelstahl - Verbindungsrohr inkl. Carbon Hitzeschutzabdeckung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Arial Narrow"/>
                        </a:rPr>
                        <a:t>stainless steel connecting tube incl. Carbon heat protecting shield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0105 088015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Neue Condensed"/>
                        </a:rPr>
                        <a:t>218,00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6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EG/ABE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Edelstahl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stainless steel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4682 088015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Neue Condensed"/>
                        </a:rPr>
                        <a:t>381,00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6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EG/ABE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4482 088015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Neue Condensed"/>
                        </a:rPr>
                        <a:t>451,00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634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Arial Narrow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EG/ABE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Titan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titanium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Arial Narrow"/>
                        </a:rPr>
                        <a:t>4882 088015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Neue Condensed"/>
                        </a:rPr>
                        <a:t>437,00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52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latin typeface="Arial Narrow"/>
                        </a:rPr>
                        <a:t>Preise 2015 in Euro exkl. MwSt. / Prices 2015 in Euro excl. VAT!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latin typeface="Arial Narrow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latin typeface="Arial Narrow"/>
                        </a:rPr>
                        <a:t>and</a:t>
                      </a:r>
                      <a:r>
                        <a:rPr lang="de-AT" sz="500" b="0" i="0" u="none" strike="noStrike" dirty="0">
                          <a:latin typeface="Arial Narrow"/>
                        </a:rPr>
                        <a:t> </a:t>
                      </a:r>
                      <a:r>
                        <a:rPr lang="de-AT" sz="500" b="0" i="0" u="none" strike="noStrike" dirty="0" err="1">
                          <a:latin typeface="Arial Narrow"/>
                        </a:rPr>
                        <a:t>omission</a:t>
                      </a:r>
                      <a:r>
                        <a:rPr lang="de-AT" sz="500" b="0" i="0" u="none" strike="noStrike" dirty="0">
                          <a:latin typeface="Arial Narrow"/>
                        </a:rPr>
                        <a:t> </a:t>
                      </a:r>
                      <a:r>
                        <a:rPr lang="de-AT" sz="500" b="0" i="0" u="none" strike="noStrike" dirty="0" err="1">
                          <a:latin typeface="Arial Narrow"/>
                        </a:rPr>
                        <a:t>excepted</a:t>
                      </a:r>
                      <a:endParaRPr lang="de-AT" sz="5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</p:nvPr>
        </p:nvGraphicFramePr>
        <p:xfrm>
          <a:off x="179833" y="1972442"/>
          <a:ext cx="8856663" cy="1642147"/>
        </p:xfrm>
        <a:graphic>
          <a:graphicData uri="http://schemas.openxmlformats.org/drawingml/2006/table">
            <a:tbl>
              <a:tblPr/>
              <a:tblGrid>
                <a:gridCol w="953103"/>
                <a:gridCol w="269746"/>
                <a:gridCol w="287729"/>
                <a:gridCol w="1402680"/>
                <a:gridCol w="1519570"/>
                <a:gridCol w="296721"/>
                <a:gridCol w="386636"/>
                <a:gridCol w="710331"/>
                <a:gridCol w="773272"/>
                <a:gridCol w="773272"/>
                <a:gridCol w="773272"/>
                <a:gridCol w="710331"/>
              </a:tblGrid>
              <a:tr h="8840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ARTIKELNUMMERN / PART NUMBERS</a:t>
                      </a:r>
                      <a:endParaRPr lang="de-AT" sz="8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8838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Modell - 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Bj.</a:t>
                      </a:r>
                      <a:b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</a:br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Ømm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Beschreibung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Typ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500" b="1" i="0" u="none" strike="noStrike">
                          <a:solidFill>
                            <a:srgbClr val="000000"/>
                          </a:solidFill>
                          <a:latin typeface="Helvetica-Narrow"/>
                        </a:rPr>
                        <a:t>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Schalldämpfer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Mantel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sleeve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Setartikelnummer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latin typeface="Helvetica-Narrow"/>
                        </a:rPr>
                        <a:t>EUR exkl. MwSt.</a:t>
                      </a:r>
                      <a:br>
                        <a:rPr lang="fr-FR" sz="500" b="1" i="0" u="none" strike="noStrike">
                          <a:latin typeface="Helvetica-Narrow"/>
                        </a:rPr>
                      </a:br>
                      <a:r>
                        <a:rPr lang="fr-FR" sz="500" b="1" i="0" u="none" strike="noStrike">
                          <a:latin typeface="Helvetica-Narrow"/>
                        </a:rPr>
                        <a:t>EUR excl. VAT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8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muffler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Variante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version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1" i="0" u="none" strike="noStrike">
                          <a:latin typeface="Helvetica-Narrow"/>
                        </a:rPr>
                        <a:t>setpartnumber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012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latin typeface="Helvetica-Narrow"/>
                        </a:rPr>
                        <a:t>R 1200 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-Narrow"/>
                        </a:rPr>
                        <a:t>15-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Slip on (Schalldämpfer) inkl.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latin typeface="HelveticaNeue Condensed"/>
                        </a:rPr>
                        <a:t>slip on (muffler) incl. 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EG/ABE/EEC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Edelstahl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stainless steel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054682 088015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599,00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92 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 Hitzeschutzabdeckung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heat protecting shield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EG/ABE/EEC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054482 088015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669,00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600" b="0" i="0" u="none" strike="noStrike">
                        <a:latin typeface="HelveticaNeue Condense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EG/ABE/EEC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Titan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titanium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054882 088015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655,00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Komplettanlage (2-1) inkl.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complete system (2-1) incl.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Edelstahl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stainless steel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014682 088015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1.110,00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 Hitzeschutzabdeckung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 heat protecting shield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014482 088015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1.180,00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66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 Neue Bold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5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Neue Condensed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Race (no EG/ABE/EEC)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HEXACONE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Titan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titanium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latin typeface="HelveticaNeue Condensed"/>
                        </a:rPr>
                        <a:t>014882 088015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latin typeface="HelveticaNeue Condensed"/>
                        </a:rPr>
                        <a:t>1.166,00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3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latin typeface="Arial Narrow"/>
                        </a:rPr>
                        <a:t>Preise 2015 in Euro exkl. MwSt. / Prices 2015 in Euro excl. VAT!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>
                          <a:latin typeface="Arial Narrow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latin typeface="Arial Narrow"/>
                        </a:rPr>
                        <a:t>and</a:t>
                      </a:r>
                      <a:r>
                        <a:rPr lang="de-AT" sz="600" b="0" i="0" u="none" strike="noStrike" dirty="0">
                          <a:latin typeface="Arial Narrow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Arial Narrow"/>
                        </a:rPr>
                        <a:t>omission</a:t>
                      </a:r>
                      <a:r>
                        <a:rPr lang="de-AT" sz="600" b="0" i="0" u="none" strike="noStrike" dirty="0">
                          <a:latin typeface="Arial Narrow"/>
                        </a:rPr>
                        <a:t> </a:t>
                      </a:r>
                      <a:r>
                        <a:rPr lang="de-AT" sz="600" b="0" i="0" u="none" strike="noStrike" dirty="0" err="1">
                          <a:latin typeface="Arial Narrow"/>
                        </a:rPr>
                        <a:t>excepted</a:t>
                      </a:r>
                      <a:endParaRPr lang="de-AT" sz="6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Bildschirmpräsentation (4:3)</PresentationFormat>
  <Paragraphs>200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Benutzerdefiniertes Design</vt:lpstr>
      <vt:lpstr>Folie 1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benjamin.druck</cp:lastModifiedBy>
  <cp:revision>74</cp:revision>
  <cp:lastPrinted>2015-02-18T14:15:51Z</cp:lastPrinted>
  <dcterms:created xsi:type="dcterms:W3CDTF">2014-04-07T11:02:28Z</dcterms:created>
  <dcterms:modified xsi:type="dcterms:W3CDTF">2015-02-19T15:49:39Z</dcterms:modified>
</cp:coreProperties>
</file>